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3" r:id="rId5"/>
    <p:sldId id="259" r:id="rId6"/>
    <p:sldId id="261" r:id="rId7"/>
    <p:sldId id="262" r:id="rId8"/>
    <p:sldId id="264" r:id="rId9"/>
    <p:sldId id="260" r:id="rId10"/>
    <p:sldId id="267" r:id="rId11"/>
    <p:sldId id="266" r:id="rId12"/>
    <p:sldId id="269" r:id="rId13"/>
    <p:sldId id="270" r:id="rId14"/>
    <p:sldId id="273" r:id="rId15"/>
    <p:sldId id="271" r:id="rId16"/>
    <p:sldId id="272" r:id="rId17"/>
    <p:sldId id="274" r:id="rId18"/>
    <p:sldId id="275" r:id="rId19"/>
    <p:sldId id="277" r:id="rId20"/>
    <p:sldId id="276" r:id="rId21"/>
    <p:sldId id="265" r:id="rId22"/>
    <p:sldId id="26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27" autoAdjust="0"/>
    <p:restoredTop sz="94660"/>
  </p:normalViewPr>
  <p:slideViewPr>
    <p:cSldViewPr snapToGrid="0">
      <p:cViewPr varScale="1">
        <p:scale>
          <a:sx n="82" d="100"/>
          <a:sy n="82" d="100"/>
        </p:scale>
        <p:origin x="102" y="4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C6E6A-B333-441E-A42E-4F85EF83BB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A621915-9CF9-4949-A5DC-E94FCE6EFC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05DFE51-8853-4E37-88E7-8C47699DA796}"/>
              </a:ext>
            </a:extLst>
          </p:cNvPr>
          <p:cNvSpPr>
            <a:spLocks noGrp="1"/>
          </p:cNvSpPr>
          <p:nvPr>
            <p:ph type="dt" sz="half" idx="10"/>
          </p:nvPr>
        </p:nvSpPr>
        <p:spPr/>
        <p:txBody>
          <a:bodyPr/>
          <a:lstStyle/>
          <a:p>
            <a:fld id="{14808B1F-45AC-4680-B990-79D5F15FAB0E}" type="datetimeFigureOut">
              <a:rPr lang="en-US" smtClean="0"/>
              <a:t>4/27/2021</a:t>
            </a:fld>
            <a:endParaRPr lang="en-US"/>
          </a:p>
        </p:txBody>
      </p:sp>
      <p:sp>
        <p:nvSpPr>
          <p:cNvPr id="5" name="Footer Placeholder 4">
            <a:extLst>
              <a:ext uri="{FF2B5EF4-FFF2-40B4-BE49-F238E27FC236}">
                <a16:creationId xmlns:a16="http://schemas.microsoft.com/office/drawing/2014/main" id="{5272C77D-A7F4-46C6-BECC-06E9513A31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4FF995-3264-4C0A-A572-3328C1B91290}"/>
              </a:ext>
            </a:extLst>
          </p:cNvPr>
          <p:cNvSpPr>
            <a:spLocks noGrp="1"/>
          </p:cNvSpPr>
          <p:nvPr>
            <p:ph type="sldNum" sz="quarter" idx="12"/>
          </p:nvPr>
        </p:nvSpPr>
        <p:spPr/>
        <p:txBody>
          <a:bodyPr/>
          <a:lstStyle/>
          <a:p>
            <a:fld id="{BFF9A3D4-A413-4AC9-A3A1-DC2FEAA4DEE0}" type="slidenum">
              <a:rPr lang="en-US" smtClean="0"/>
              <a:t>‹#›</a:t>
            </a:fld>
            <a:endParaRPr lang="en-US"/>
          </a:p>
        </p:txBody>
      </p:sp>
    </p:spTree>
    <p:extLst>
      <p:ext uri="{BB962C8B-B14F-4D97-AF65-F5344CB8AC3E}">
        <p14:creationId xmlns:p14="http://schemas.microsoft.com/office/powerpoint/2010/main" val="1063575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8F3A1-7E30-43E9-9378-FFF684E1DA0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9485B3F-2FA1-4B9A-97E8-BBB856BCBB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96D0AC-BB8D-4302-BAF6-9347AA9DF118}"/>
              </a:ext>
            </a:extLst>
          </p:cNvPr>
          <p:cNvSpPr>
            <a:spLocks noGrp="1"/>
          </p:cNvSpPr>
          <p:nvPr>
            <p:ph type="dt" sz="half" idx="10"/>
          </p:nvPr>
        </p:nvSpPr>
        <p:spPr/>
        <p:txBody>
          <a:bodyPr/>
          <a:lstStyle/>
          <a:p>
            <a:fld id="{14808B1F-45AC-4680-B990-79D5F15FAB0E}" type="datetimeFigureOut">
              <a:rPr lang="en-US" smtClean="0"/>
              <a:t>4/27/2021</a:t>
            </a:fld>
            <a:endParaRPr lang="en-US"/>
          </a:p>
        </p:txBody>
      </p:sp>
      <p:sp>
        <p:nvSpPr>
          <p:cNvPr id="5" name="Footer Placeholder 4">
            <a:extLst>
              <a:ext uri="{FF2B5EF4-FFF2-40B4-BE49-F238E27FC236}">
                <a16:creationId xmlns:a16="http://schemas.microsoft.com/office/drawing/2014/main" id="{47F343B7-E222-4E5E-B353-EC06F4DEDD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99CEBE-F774-40CD-942A-7D86439B14D3}"/>
              </a:ext>
            </a:extLst>
          </p:cNvPr>
          <p:cNvSpPr>
            <a:spLocks noGrp="1"/>
          </p:cNvSpPr>
          <p:nvPr>
            <p:ph type="sldNum" sz="quarter" idx="12"/>
          </p:nvPr>
        </p:nvSpPr>
        <p:spPr/>
        <p:txBody>
          <a:bodyPr/>
          <a:lstStyle/>
          <a:p>
            <a:fld id="{BFF9A3D4-A413-4AC9-A3A1-DC2FEAA4DEE0}" type="slidenum">
              <a:rPr lang="en-US" smtClean="0"/>
              <a:t>‹#›</a:t>
            </a:fld>
            <a:endParaRPr lang="en-US"/>
          </a:p>
        </p:txBody>
      </p:sp>
    </p:spTree>
    <p:extLst>
      <p:ext uri="{BB962C8B-B14F-4D97-AF65-F5344CB8AC3E}">
        <p14:creationId xmlns:p14="http://schemas.microsoft.com/office/powerpoint/2010/main" val="2506941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082C2B6-B3FD-4DCA-8291-8850D962B4C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90B525B-C5B8-4C35-B1C7-0652B21D38D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DC0FF5-4FBA-47FD-A43F-23CD5724CD7C}"/>
              </a:ext>
            </a:extLst>
          </p:cNvPr>
          <p:cNvSpPr>
            <a:spLocks noGrp="1"/>
          </p:cNvSpPr>
          <p:nvPr>
            <p:ph type="dt" sz="half" idx="10"/>
          </p:nvPr>
        </p:nvSpPr>
        <p:spPr/>
        <p:txBody>
          <a:bodyPr/>
          <a:lstStyle/>
          <a:p>
            <a:fld id="{14808B1F-45AC-4680-B990-79D5F15FAB0E}" type="datetimeFigureOut">
              <a:rPr lang="en-US" smtClean="0"/>
              <a:t>4/27/2021</a:t>
            </a:fld>
            <a:endParaRPr lang="en-US"/>
          </a:p>
        </p:txBody>
      </p:sp>
      <p:sp>
        <p:nvSpPr>
          <p:cNvPr id="5" name="Footer Placeholder 4">
            <a:extLst>
              <a:ext uri="{FF2B5EF4-FFF2-40B4-BE49-F238E27FC236}">
                <a16:creationId xmlns:a16="http://schemas.microsoft.com/office/drawing/2014/main" id="{F635EE77-2734-4229-9D69-6700821E6F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9CD309-8FC7-4EAC-A6F4-E1A96F51A994}"/>
              </a:ext>
            </a:extLst>
          </p:cNvPr>
          <p:cNvSpPr>
            <a:spLocks noGrp="1"/>
          </p:cNvSpPr>
          <p:nvPr>
            <p:ph type="sldNum" sz="quarter" idx="12"/>
          </p:nvPr>
        </p:nvSpPr>
        <p:spPr/>
        <p:txBody>
          <a:bodyPr/>
          <a:lstStyle/>
          <a:p>
            <a:fld id="{BFF9A3D4-A413-4AC9-A3A1-DC2FEAA4DEE0}" type="slidenum">
              <a:rPr lang="en-US" smtClean="0"/>
              <a:t>‹#›</a:t>
            </a:fld>
            <a:endParaRPr lang="en-US"/>
          </a:p>
        </p:txBody>
      </p:sp>
    </p:spTree>
    <p:extLst>
      <p:ext uri="{BB962C8B-B14F-4D97-AF65-F5344CB8AC3E}">
        <p14:creationId xmlns:p14="http://schemas.microsoft.com/office/powerpoint/2010/main" val="1939801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27354-7296-4A77-A121-A1795BB2BA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02E92F-244F-4B1A-A460-242A8AE34EB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AD5E96-D479-4D90-BA1D-3A96D7D09FA0}"/>
              </a:ext>
            </a:extLst>
          </p:cNvPr>
          <p:cNvSpPr>
            <a:spLocks noGrp="1"/>
          </p:cNvSpPr>
          <p:nvPr>
            <p:ph type="dt" sz="half" idx="10"/>
          </p:nvPr>
        </p:nvSpPr>
        <p:spPr/>
        <p:txBody>
          <a:bodyPr/>
          <a:lstStyle/>
          <a:p>
            <a:fld id="{14808B1F-45AC-4680-B990-79D5F15FAB0E}" type="datetimeFigureOut">
              <a:rPr lang="en-US" smtClean="0"/>
              <a:t>4/27/2021</a:t>
            </a:fld>
            <a:endParaRPr lang="en-US"/>
          </a:p>
        </p:txBody>
      </p:sp>
      <p:sp>
        <p:nvSpPr>
          <p:cNvPr id="5" name="Footer Placeholder 4">
            <a:extLst>
              <a:ext uri="{FF2B5EF4-FFF2-40B4-BE49-F238E27FC236}">
                <a16:creationId xmlns:a16="http://schemas.microsoft.com/office/drawing/2014/main" id="{4B1FC698-7333-4124-8E84-0F297357C9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AB59FE-808F-4555-A0ED-BBF6779692B1}"/>
              </a:ext>
            </a:extLst>
          </p:cNvPr>
          <p:cNvSpPr>
            <a:spLocks noGrp="1"/>
          </p:cNvSpPr>
          <p:nvPr>
            <p:ph type="sldNum" sz="quarter" idx="12"/>
          </p:nvPr>
        </p:nvSpPr>
        <p:spPr/>
        <p:txBody>
          <a:bodyPr/>
          <a:lstStyle/>
          <a:p>
            <a:fld id="{BFF9A3D4-A413-4AC9-A3A1-DC2FEAA4DEE0}" type="slidenum">
              <a:rPr lang="en-US" smtClean="0"/>
              <a:t>‹#›</a:t>
            </a:fld>
            <a:endParaRPr lang="en-US"/>
          </a:p>
        </p:txBody>
      </p:sp>
    </p:spTree>
    <p:extLst>
      <p:ext uri="{BB962C8B-B14F-4D97-AF65-F5344CB8AC3E}">
        <p14:creationId xmlns:p14="http://schemas.microsoft.com/office/powerpoint/2010/main" val="844057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C742E-17BB-4A63-AA1E-ABDCFF14AA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BC82FA-52BF-4057-9F17-6AF1231D8E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BDE148-EE54-4A90-BCE4-636EB2065017}"/>
              </a:ext>
            </a:extLst>
          </p:cNvPr>
          <p:cNvSpPr>
            <a:spLocks noGrp="1"/>
          </p:cNvSpPr>
          <p:nvPr>
            <p:ph type="dt" sz="half" idx="10"/>
          </p:nvPr>
        </p:nvSpPr>
        <p:spPr/>
        <p:txBody>
          <a:bodyPr/>
          <a:lstStyle/>
          <a:p>
            <a:fld id="{14808B1F-45AC-4680-B990-79D5F15FAB0E}" type="datetimeFigureOut">
              <a:rPr lang="en-US" smtClean="0"/>
              <a:t>4/27/2021</a:t>
            </a:fld>
            <a:endParaRPr lang="en-US"/>
          </a:p>
        </p:txBody>
      </p:sp>
      <p:sp>
        <p:nvSpPr>
          <p:cNvPr id="5" name="Footer Placeholder 4">
            <a:extLst>
              <a:ext uri="{FF2B5EF4-FFF2-40B4-BE49-F238E27FC236}">
                <a16:creationId xmlns:a16="http://schemas.microsoft.com/office/drawing/2014/main" id="{C737BD6F-1FE6-4AD3-96C0-3CEF62F334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F49982-0010-463B-89AE-3A894C4162EC}"/>
              </a:ext>
            </a:extLst>
          </p:cNvPr>
          <p:cNvSpPr>
            <a:spLocks noGrp="1"/>
          </p:cNvSpPr>
          <p:nvPr>
            <p:ph type="sldNum" sz="quarter" idx="12"/>
          </p:nvPr>
        </p:nvSpPr>
        <p:spPr/>
        <p:txBody>
          <a:bodyPr/>
          <a:lstStyle/>
          <a:p>
            <a:fld id="{BFF9A3D4-A413-4AC9-A3A1-DC2FEAA4DEE0}" type="slidenum">
              <a:rPr lang="en-US" smtClean="0"/>
              <a:t>‹#›</a:t>
            </a:fld>
            <a:endParaRPr lang="en-US"/>
          </a:p>
        </p:txBody>
      </p:sp>
    </p:spTree>
    <p:extLst>
      <p:ext uri="{BB962C8B-B14F-4D97-AF65-F5344CB8AC3E}">
        <p14:creationId xmlns:p14="http://schemas.microsoft.com/office/powerpoint/2010/main" val="3752521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0A4B03-628B-4BF5-9024-DDBBB92F48C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2AC6B4-C589-4291-AE68-24A3C1F8911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4352F9-3EAE-458F-85AB-AFA6543FED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CECC0E2-BEFC-43DD-B597-69D10BD39518}"/>
              </a:ext>
            </a:extLst>
          </p:cNvPr>
          <p:cNvSpPr>
            <a:spLocks noGrp="1"/>
          </p:cNvSpPr>
          <p:nvPr>
            <p:ph type="dt" sz="half" idx="10"/>
          </p:nvPr>
        </p:nvSpPr>
        <p:spPr/>
        <p:txBody>
          <a:bodyPr/>
          <a:lstStyle/>
          <a:p>
            <a:fld id="{14808B1F-45AC-4680-B990-79D5F15FAB0E}" type="datetimeFigureOut">
              <a:rPr lang="en-US" smtClean="0"/>
              <a:t>4/27/2021</a:t>
            </a:fld>
            <a:endParaRPr lang="en-US"/>
          </a:p>
        </p:txBody>
      </p:sp>
      <p:sp>
        <p:nvSpPr>
          <p:cNvPr id="6" name="Footer Placeholder 5">
            <a:extLst>
              <a:ext uri="{FF2B5EF4-FFF2-40B4-BE49-F238E27FC236}">
                <a16:creationId xmlns:a16="http://schemas.microsoft.com/office/drawing/2014/main" id="{4864967D-41F7-42A5-B0D0-6CC678C2CA6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7F06BC-5114-4645-9914-F0C130139292}"/>
              </a:ext>
            </a:extLst>
          </p:cNvPr>
          <p:cNvSpPr>
            <a:spLocks noGrp="1"/>
          </p:cNvSpPr>
          <p:nvPr>
            <p:ph type="sldNum" sz="quarter" idx="12"/>
          </p:nvPr>
        </p:nvSpPr>
        <p:spPr/>
        <p:txBody>
          <a:bodyPr/>
          <a:lstStyle/>
          <a:p>
            <a:fld id="{BFF9A3D4-A413-4AC9-A3A1-DC2FEAA4DEE0}" type="slidenum">
              <a:rPr lang="en-US" smtClean="0"/>
              <a:t>‹#›</a:t>
            </a:fld>
            <a:endParaRPr lang="en-US"/>
          </a:p>
        </p:txBody>
      </p:sp>
    </p:spTree>
    <p:extLst>
      <p:ext uri="{BB962C8B-B14F-4D97-AF65-F5344CB8AC3E}">
        <p14:creationId xmlns:p14="http://schemas.microsoft.com/office/powerpoint/2010/main" val="3108287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46555-0F62-48C9-A2CA-F43990E923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865E7C-16EF-4C28-A77E-2695A28E6D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89E78A-F5EE-418F-895F-299E51B60F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E8BF316-11D8-41B0-8D2A-E2759C08BE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D7E51A4-5B49-43A3-9E2E-0B638ABC01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A6F2E5-668E-4375-9344-A5FEE55126F2}"/>
              </a:ext>
            </a:extLst>
          </p:cNvPr>
          <p:cNvSpPr>
            <a:spLocks noGrp="1"/>
          </p:cNvSpPr>
          <p:nvPr>
            <p:ph type="dt" sz="half" idx="10"/>
          </p:nvPr>
        </p:nvSpPr>
        <p:spPr/>
        <p:txBody>
          <a:bodyPr/>
          <a:lstStyle/>
          <a:p>
            <a:fld id="{14808B1F-45AC-4680-B990-79D5F15FAB0E}" type="datetimeFigureOut">
              <a:rPr lang="en-US" smtClean="0"/>
              <a:t>4/27/2021</a:t>
            </a:fld>
            <a:endParaRPr lang="en-US"/>
          </a:p>
        </p:txBody>
      </p:sp>
      <p:sp>
        <p:nvSpPr>
          <p:cNvPr id="8" name="Footer Placeholder 7">
            <a:extLst>
              <a:ext uri="{FF2B5EF4-FFF2-40B4-BE49-F238E27FC236}">
                <a16:creationId xmlns:a16="http://schemas.microsoft.com/office/drawing/2014/main" id="{8AD46989-61D7-4E2F-B206-358AD2F52D3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15A30D7-9E25-442A-AAC2-E15DA43A1F62}"/>
              </a:ext>
            </a:extLst>
          </p:cNvPr>
          <p:cNvSpPr>
            <a:spLocks noGrp="1"/>
          </p:cNvSpPr>
          <p:nvPr>
            <p:ph type="sldNum" sz="quarter" idx="12"/>
          </p:nvPr>
        </p:nvSpPr>
        <p:spPr/>
        <p:txBody>
          <a:bodyPr/>
          <a:lstStyle/>
          <a:p>
            <a:fld id="{BFF9A3D4-A413-4AC9-A3A1-DC2FEAA4DEE0}" type="slidenum">
              <a:rPr lang="en-US" smtClean="0"/>
              <a:t>‹#›</a:t>
            </a:fld>
            <a:endParaRPr lang="en-US"/>
          </a:p>
        </p:txBody>
      </p:sp>
    </p:spTree>
    <p:extLst>
      <p:ext uri="{BB962C8B-B14F-4D97-AF65-F5344CB8AC3E}">
        <p14:creationId xmlns:p14="http://schemas.microsoft.com/office/powerpoint/2010/main" val="1960457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D6F00-D1C9-43C6-9892-FD47813602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31282CA-B02C-46DF-A62B-53BB7C638D47}"/>
              </a:ext>
            </a:extLst>
          </p:cNvPr>
          <p:cNvSpPr>
            <a:spLocks noGrp="1"/>
          </p:cNvSpPr>
          <p:nvPr>
            <p:ph type="dt" sz="half" idx="10"/>
          </p:nvPr>
        </p:nvSpPr>
        <p:spPr/>
        <p:txBody>
          <a:bodyPr/>
          <a:lstStyle/>
          <a:p>
            <a:fld id="{14808B1F-45AC-4680-B990-79D5F15FAB0E}" type="datetimeFigureOut">
              <a:rPr lang="en-US" smtClean="0"/>
              <a:t>4/27/2021</a:t>
            </a:fld>
            <a:endParaRPr lang="en-US"/>
          </a:p>
        </p:txBody>
      </p:sp>
      <p:sp>
        <p:nvSpPr>
          <p:cNvPr id="4" name="Footer Placeholder 3">
            <a:extLst>
              <a:ext uri="{FF2B5EF4-FFF2-40B4-BE49-F238E27FC236}">
                <a16:creationId xmlns:a16="http://schemas.microsoft.com/office/drawing/2014/main" id="{A4DAB1C4-EC73-486B-8A65-67E6D7762C9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5E825E-3B31-403A-A13B-E358FF2DDB04}"/>
              </a:ext>
            </a:extLst>
          </p:cNvPr>
          <p:cNvSpPr>
            <a:spLocks noGrp="1"/>
          </p:cNvSpPr>
          <p:nvPr>
            <p:ph type="sldNum" sz="quarter" idx="12"/>
          </p:nvPr>
        </p:nvSpPr>
        <p:spPr/>
        <p:txBody>
          <a:bodyPr/>
          <a:lstStyle/>
          <a:p>
            <a:fld id="{BFF9A3D4-A413-4AC9-A3A1-DC2FEAA4DEE0}" type="slidenum">
              <a:rPr lang="en-US" smtClean="0"/>
              <a:t>‹#›</a:t>
            </a:fld>
            <a:endParaRPr lang="en-US"/>
          </a:p>
        </p:txBody>
      </p:sp>
    </p:spTree>
    <p:extLst>
      <p:ext uri="{BB962C8B-B14F-4D97-AF65-F5344CB8AC3E}">
        <p14:creationId xmlns:p14="http://schemas.microsoft.com/office/powerpoint/2010/main" val="3851120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2F72F1-0394-423B-A0AF-C4CCA281830D}"/>
              </a:ext>
            </a:extLst>
          </p:cNvPr>
          <p:cNvSpPr>
            <a:spLocks noGrp="1"/>
          </p:cNvSpPr>
          <p:nvPr>
            <p:ph type="dt" sz="half" idx="10"/>
          </p:nvPr>
        </p:nvSpPr>
        <p:spPr/>
        <p:txBody>
          <a:bodyPr/>
          <a:lstStyle/>
          <a:p>
            <a:fld id="{14808B1F-45AC-4680-B990-79D5F15FAB0E}" type="datetimeFigureOut">
              <a:rPr lang="en-US" smtClean="0"/>
              <a:t>4/27/2021</a:t>
            </a:fld>
            <a:endParaRPr lang="en-US"/>
          </a:p>
        </p:txBody>
      </p:sp>
      <p:sp>
        <p:nvSpPr>
          <p:cNvPr id="3" name="Footer Placeholder 2">
            <a:extLst>
              <a:ext uri="{FF2B5EF4-FFF2-40B4-BE49-F238E27FC236}">
                <a16:creationId xmlns:a16="http://schemas.microsoft.com/office/drawing/2014/main" id="{F09BE69B-5556-4954-941C-E4BE8FA34A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88187DF-133A-4C40-A419-F71443F9478D}"/>
              </a:ext>
            </a:extLst>
          </p:cNvPr>
          <p:cNvSpPr>
            <a:spLocks noGrp="1"/>
          </p:cNvSpPr>
          <p:nvPr>
            <p:ph type="sldNum" sz="quarter" idx="12"/>
          </p:nvPr>
        </p:nvSpPr>
        <p:spPr/>
        <p:txBody>
          <a:bodyPr/>
          <a:lstStyle/>
          <a:p>
            <a:fld id="{BFF9A3D4-A413-4AC9-A3A1-DC2FEAA4DEE0}" type="slidenum">
              <a:rPr lang="en-US" smtClean="0"/>
              <a:t>‹#›</a:t>
            </a:fld>
            <a:endParaRPr lang="en-US"/>
          </a:p>
        </p:txBody>
      </p:sp>
    </p:spTree>
    <p:extLst>
      <p:ext uri="{BB962C8B-B14F-4D97-AF65-F5344CB8AC3E}">
        <p14:creationId xmlns:p14="http://schemas.microsoft.com/office/powerpoint/2010/main" val="3872349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959AC-6860-4FD5-A759-EE137D19AA6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CB7C91D-8AD1-4AD8-A0B3-8257A129CBA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B119184-5403-4359-AA58-9C451DB7C2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A06FB7-3069-4FBF-AAF9-DB4D1268107E}"/>
              </a:ext>
            </a:extLst>
          </p:cNvPr>
          <p:cNvSpPr>
            <a:spLocks noGrp="1"/>
          </p:cNvSpPr>
          <p:nvPr>
            <p:ph type="dt" sz="half" idx="10"/>
          </p:nvPr>
        </p:nvSpPr>
        <p:spPr/>
        <p:txBody>
          <a:bodyPr/>
          <a:lstStyle/>
          <a:p>
            <a:fld id="{14808B1F-45AC-4680-B990-79D5F15FAB0E}" type="datetimeFigureOut">
              <a:rPr lang="en-US" smtClean="0"/>
              <a:t>4/27/2021</a:t>
            </a:fld>
            <a:endParaRPr lang="en-US"/>
          </a:p>
        </p:txBody>
      </p:sp>
      <p:sp>
        <p:nvSpPr>
          <p:cNvPr id="6" name="Footer Placeholder 5">
            <a:extLst>
              <a:ext uri="{FF2B5EF4-FFF2-40B4-BE49-F238E27FC236}">
                <a16:creationId xmlns:a16="http://schemas.microsoft.com/office/drawing/2014/main" id="{76769F0C-4D5E-4193-ADFF-A510BD4628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3AEB06-1271-441C-8F6B-9DBB1831DB2D}"/>
              </a:ext>
            </a:extLst>
          </p:cNvPr>
          <p:cNvSpPr>
            <a:spLocks noGrp="1"/>
          </p:cNvSpPr>
          <p:nvPr>
            <p:ph type="sldNum" sz="quarter" idx="12"/>
          </p:nvPr>
        </p:nvSpPr>
        <p:spPr/>
        <p:txBody>
          <a:bodyPr/>
          <a:lstStyle/>
          <a:p>
            <a:fld id="{BFF9A3D4-A413-4AC9-A3A1-DC2FEAA4DEE0}" type="slidenum">
              <a:rPr lang="en-US" smtClean="0"/>
              <a:t>‹#›</a:t>
            </a:fld>
            <a:endParaRPr lang="en-US"/>
          </a:p>
        </p:txBody>
      </p:sp>
    </p:spTree>
    <p:extLst>
      <p:ext uri="{BB962C8B-B14F-4D97-AF65-F5344CB8AC3E}">
        <p14:creationId xmlns:p14="http://schemas.microsoft.com/office/powerpoint/2010/main" val="9087943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1F69F-F7D7-4F41-AE7A-FD349703A0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5D13AC2-1429-4CB0-95BC-07A1304ED5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9AAAC72-3C49-43A7-8514-E5B1A3B96E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A4ACF2-234C-47AD-BDBB-6ED525F8F004}"/>
              </a:ext>
            </a:extLst>
          </p:cNvPr>
          <p:cNvSpPr>
            <a:spLocks noGrp="1"/>
          </p:cNvSpPr>
          <p:nvPr>
            <p:ph type="dt" sz="half" idx="10"/>
          </p:nvPr>
        </p:nvSpPr>
        <p:spPr/>
        <p:txBody>
          <a:bodyPr/>
          <a:lstStyle/>
          <a:p>
            <a:fld id="{14808B1F-45AC-4680-B990-79D5F15FAB0E}" type="datetimeFigureOut">
              <a:rPr lang="en-US" smtClean="0"/>
              <a:t>4/27/2021</a:t>
            </a:fld>
            <a:endParaRPr lang="en-US"/>
          </a:p>
        </p:txBody>
      </p:sp>
      <p:sp>
        <p:nvSpPr>
          <p:cNvPr id="6" name="Footer Placeholder 5">
            <a:extLst>
              <a:ext uri="{FF2B5EF4-FFF2-40B4-BE49-F238E27FC236}">
                <a16:creationId xmlns:a16="http://schemas.microsoft.com/office/drawing/2014/main" id="{55FA5DCA-BDEF-4111-BE3D-FAD9490787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BD1BBF-36E2-4550-8F7F-63AFE1DCB070}"/>
              </a:ext>
            </a:extLst>
          </p:cNvPr>
          <p:cNvSpPr>
            <a:spLocks noGrp="1"/>
          </p:cNvSpPr>
          <p:nvPr>
            <p:ph type="sldNum" sz="quarter" idx="12"/>
          </p:nvPr>
        </p:nvSpPr>
        <p:spPr/>
        <p:txBody>
          <a:bodyPr/>
          <a:lstStyle/>
          <a:p>
            <a:fld id="{BFF9A3D4-A413-4AC9-A3A1-DC2FEAA4DEE0}" type="slidenum">
              <a:rPr lang="en-US" smtClean="0"/>
              <a:t>‹#›</a:t>
            </a:fld>
            <a:endParaRPr lang="en-US"/>
          </a:p>
        </p:txBody>
      </p:sp>
    </p:spTree>
    <p:extLst>
      <p:ext uri="{BB962C8B-B14F-4D97-AF65-F5344CB8AC3E}">
        <p14:creationId xmlns:p14="http://schemas.microsoft.com/office/powerpoint/2010/main" val="16300170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C0C245-CF0E-4D1B-B481-B225EFBC57F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D477E7-8724-47CA-ABAB-FABC4FA06E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8AB2A6-D827-4DB0-AC1E-9525870B98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808B1F-45AC-4680-B990-79D5F15FAB0E}" type="datetimeFigureOut">
              <a:rPr lang="en-US" smtClean="0"/>
              <a:t>4/27/2021</a:t>
            </a:fld>
            <a:endParaRPr lang="en-US"/>
          </a:p>
        </p:txBody>
      </p:sp>
      <p:sp>
        <p:nvSpPr>
          <p:cNvPr id="5" name="Footer Placeholder 4">
            <a:extLst>
              <a:ext uri="{FF2B5EF4-FFF2-40B4-BE49-F238E27FC236}">
                <a16:creationId xmlns:a16="http://schemas.microsoft.com/office/drawing/2014/main" id="{20130921-A556-4759-8B50-DB3C174DAB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B4598B2-50F1-4833-B105-C11D4619957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FF9A3D4-A413-4AC9-A3A1-DC2FEAA4DEE0}" type="slidenum">
              <a:rPr lang="en-US" smtClean="0"/>
              <a:t>‹#›</a:t>
            </a:fld>
            <a:endParaRPr lang="en-US"/>
          </a:p>
        </p:txBody>
      </p:sp>
    </p:spTree>
    <p:extLst>
      <p:ext uri="{BB962C8B-B14F-4D97-AF65-F5344CB8AC3E}">
        <p14:creationId xmlns:p14="http://schemas.microsoft.com/office/powerpoint/2010/main" val="29740690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8.png"/><Relationship Id="rId7"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1.png"/><Relationship Id="rId4" Type="http://schemas.openxmlformats.org/officeDocument/2006/relationships/image" Target="../media/image9.png"/><Relationship Id="rId9"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xkcd.com/license.html" TargetMode="External"/><Relationship Id="rId2" Type="http://schemas.openxmlformats.org/officeDocument/2006/relationships/hyperlink" Target="https://haroldsfonts.com/" TargetMode="External"/><Relationship Id="rId1" Type="http://schemas.openxmlformats.org/officeDocument/2006/relationships/slideLayout" Target="../slideLayouts/slideLayout1.xml"/><Relationship Id="rId5" Type="http://schemas.openxmlformats.org/officeDocument/2006/relationships/hyperlink" Target="https://www.pngkit.com/view/u2w7e6w7o0e6u2u2_snake-head-tattoo-drawings-realistic-snake-drawing/" TargetMode="External"/><Relationship Id="rId4" Type="http://schemas.openxmlformats.org/officeDocument/2006/relationships/hyperlink" Target="https://github.com/nsubordin81/educational-python-variant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1310546" y="189825"/>
            <a:ext cx="9144000" cy="1816925"/>
          </a:xfrm>
        </p:spPr>
        <p:txBody>
          <a:bodyPr/>
          <a:lstStyle/>
          <a:p>
            <a:r>
              <a:rPr lang="en-US" dirty="0">
                <a:solidFill>
                  <a:schemeClr val="bg1"/>
                </a:solidFill>
                <a:latin typeface="Rough Draft" panose="00000400000000000000" pitchFamily="2" charset="0"/>
              </a:rPr>
              <a:t>Blueprints For A Serpent</a:t>
            </a:r>
          </a:p>
        </p:txBody>
      </p:sp>
      <p:sp>
        <p:nvSpPr>
          <p:cNvPr id="3" name="Subtitle 2">
            <a:extLst>
              <a:ext uri="{FF2B5EF4-FFF2-40B4-BE49-F238E27FC236}">
                <a16:creationId xmlns:a16="http://schemas.microsoft.com/office/drawing/2014/main" id="{C5581A86-A2C5-41D1-88D0-D57F95B8D921}"/>
              </a:ext>
            </a:extLst>
          </p:cNvPr>
          <p:cNvSpPr>
            <a:spLocks noGrp="1"/>
          </p:cNvSpPr>
          <p:nvPr>
            <p:ph type="subTitle" idx="1"/>
          </p:nvPr>
        </p:nvSpPr>
        <p:spPr>
          <a:xfrm>
            <a:off x="1310546" y="1816923"/>
            <a:ext cx="9144000" cy="379653"/>
          </a:xfrm>
        </p:spPr>
        <p:txBody>
          <a:bodyPr>
            <a:normAutofit fontScale="92500" lnSpcReduction="10000"/>
          </a:bodyPr>
          <a:lstStyle/>
          <a:p>
            <a:r>
              <a:rPr lang="en-US" dirty="0">
                <a:solidFill>
                  <a:schemeClr val="bg1"/>
                </a:solidFill>
                <a:latin typeface="Roboto Mono for Powerline" pitchFamily="2" charset="0"/>
                <a:ea typeface="Roboto Mono for Powerline" pitchFamily="2" charset="0"/>
              </a:rPr>
              <a:t>An Exploration Of Python Variants</a:t>
            </a:r>
          </a:p>
        </p:txBody>
      </p:sp>
      <p:sp>
        <p:nvSpPr>
          <p:cNvPr id="4" name="Subtitle 2">
            <a:extLst>
              <a:ext uri="{FF2B5EF4-FFF2-40B4-BE49-F238E27FC236}">
                <a16:creationId xmlns:a16="http://schemas.microsoft.com/office/drawing/2014/main" id="{1EB2CE71-4F20-42C7-AADD-C44FD58A6EE0}"/>
              </a:ext>
            </a:extLst>
          </p:cNvPr>
          <p:cNvSpPr txBox="1">
            <a:spLocks/>
          </p:cNvSpPr>
          <p:nvPr/>
        </p:nvSpPr>
        <p:spPr>
          <a:xfrm>
            <a:off x="1524000" y="6224176"/>
            <a:ext cx="9144000" cy="379653"/>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solidFill>
                  <a:schemeClr val="bg1"/>
                </a:solidFill>
                <a:latin typeface="Roboto Mono for Powerline" pitchFamily="2" charset="0"/>
                <a:ea typeface="Roboto Mono for Powerline" pitchFamily="2" charset="0"/>
              </a:rPr>
              <a:t>Alternate Title: “How To </a:t>
            </a:r>
            <a:r>
              <a:rPr lang="en-US" dirty="0" err="1">
                <a:solidFill>
                  <a:schemeClr val="bg1"/>
                </a:solidFill>
                <a:latin typeface="Roboto Mono for Powerline" pitchFamily="2" charset="0"/>
                <a:ea typeface="Roboto Mono for Powerline" pitchFamily="2" charset="0"/>
              </a:rPr>
              <a:t>Mek</a:t>
            </a:r>
            <a:r>
              <a:rPr lang="en-US" dirty="0">
                <a:solidFill>
                  <a:schemeClr val="bg1"/>
                </a:solidFill>
                <a:latin typeface="Roboto Mono for Powerline" pitchFamily="2" charset="0"/>
                <a:ea typeface="Roboto Mono for Powerline" pitchFamily="2" charset="0"/>
              </a:rPr>
              <a:t> </a:t>
            </a:r>
            <a:r>
              <a:rPr lang="en-US" dirty="0" err="1">
                <a:solidFill>
                  <a:schemeClr val="bg1"/>
                </a:solidFill>
                <a:latin typeface="Roboto Mono for Powerline" pitchFamily="2" charset="0"/>
                <a:ea typeface="Roboto Mono for Powerline" pitchFamily="2" charset="0"/>
              </a:rPr>
              <a:t>Snek</a:t>
            </a:r>
            <a:r>
              <a:rPr lang="en-US" dirty="0">
                <a:solidFill>
                  <a:schemeClr val="bg1"/>
                </a:solidFill>
                <a:latin typeface="Roboto Mono for Powerline" pitchFamily="2" charset="0"/>
                <a:ea typeface="Roboto Mono for Powerline" pitchFamily="2" charset="0"/>
              </a:rPr>
              <a:t>”</a:t>
            </a:r>
          </a:p>
        </p:txBody>
      </p:sp>
      <p:pic>
        <p:nvPicPr>
          <p:cNvPr id="6" name="Picture 5" descr="A picture containing reptile, dark&#10;&#10;Description automatically generated">
            <a:extLst>
              <a:ext uri="{FF2B5EF4-FFF2-40B4-BE49-F238E27FC236}">
                <a16:creationId xmlns:a16="http://schemas.microsoft.com/office/drawing/2014/main" id="{7656C2A9-E581-4E87-BA45-45081729A9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2870" y="2244868"/>
            <a:ext cx="4619224" cy="3741190"/>
          </a:xfrm>
          <a:prstGeom prst="rect">
            <a:avLst/>
          </a:prstGeom>
        </p:spPr>
      </p:pic>
    </p:spTree>
    <p:extLst>
      <p:ext uri="{BB962C8B-B14F-4D97-AF65-F5344CB8AC3E}">
        <p14:creationId xmlns:p14="http://schemas.microsoft.com/office/powerpoint/2010/main" val="10366747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1268870" y="2554009"/>
            <a:ext cx="9975791" cy="983848"/>
          </a:xfrm>
        </p:spPr>
        <p:txBody>
          <a:bodyPr>
            <a:noAutofit/>
          </a:bodyPr>
          <a:lstStyle/>
          <a:p>
            <a:r>
              <a:rPr lang="en-US" sz="3600" dirty="0">
                <a:solidFill>
                  <a:schemeClr val="bg1"/>
                </a:solidFill>
                <a:latin typeface="Rough Draft" panose="00000400000000000000" pitchFamily="2" charset="0"/>
              </a:rPr>
              <a:t>But we have to go deeper. . . </a:t>
            </a:r>
          </a:p>
        </p:txBody>
      </p:sp>
    </p:spTree>
    <p:extLst>
      <p:ext uri="{BB962C8B-B14F-4D97-AF65-F5344CB8AC3E}">
        <p14:creationId xmlns:p14="http://schemas.microsoft.com/office/powerpoint/2010/main" val="26084875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A6058851-6813-41B8-ADDD-A4EF7CD16918}"/>
              </a:ext>
            </a:extLst>
          </p:cNvPr>
          <p:cNvPicPr>
            <a:picLocks noChangeAspect="1"/>
          </p:cNvPicPr>
          <p:nvPr/>
        </p:nvPicPr>
        <p:blipFill>
          <a:blip r:embed="rId2"/>
          <a:stretch>
            <a:fillRect/>
          </a:stretch>
        </p:blipFill>
        <p:spPr>
          <a:xfrm>
            <a:off x="36713" y="2356466"/>
            <a:ext cx="2168822" cy="2891762"/>
          </a:xfrm>
          <a:prstGeom prst="rect">
            <a:avLst/>
          </a:prstGeom>
        </p:spPr>
      </p:pic>
      <p:pic>
        <p:nvPicPr>
          <p:cNvPr id="40" name="Picture 39">
            <a:extLst>
              <a:ext uri="{FF2B5EF4-FFF2-40B4-BE49-F238E27FC236}">
                <a16:creationId xmlns:a16="http://schemas.microsoft.com/office/drawing/2014/main" id="{E06D2942-D258-4B91-BE18-71E89F708177}"/>
              </a:ext>
            </a:extLst>
          </p:cNvPr>
          <p:cNvPicPr>
            <a:picLocks noChangeAspect="1"/>
          </p:cNvPicPr>
          <p:nvPr/>
        </p:nvPicPr>
        <p:blipFill>
          <a:blip r:embed="rId3"/>
          <a:stretch>
            <a:fillRect/>
          </a:stretch>
        </p:blipFill>
        <p:spPr>
          <a:xfrm>
            <a:off x="5005688" y="1898516"/>
            <a:ext cx="2153048" cy="2871486"/>
          </a:xfrm>
          <a:prstGeom prst="rect">
            <a:avLst/>
          </a:prstGeom>
        </p:spPr>
      </p:pic>
      <p:pic>
        <p:nvPicPr>
          <p:cNvPr id="36" name="Picture 35">
            <a:extLst>
              <a:ext uri="{FF2B5EF4-FFF2-40B4-BE49-F238E27FC236}">
                <a16:creationId xmlns:a16="http://schemas.microsoft.com/office/drawing/2014/main" id="{E46EE6BF-9B91-4D5F-98DF-384F1345B132}"/>
              </a:ext>
            </a:extLst>
          </p:cNvPr>
          <p:cNvPicPr>
            <a:picLocks noChangeAspect="1"/>
          </p:cNvPicPr>
          <p:nvPr/>
        </p:nvPicPr>
        <p:blipFill>
          <a:blip r:embed="rId4"/>
          <a:stretch>
            <a:fillRect/>
          </a:stretch>
        </p:blipFill>
        <p:spPr>
          <a:xfrm>
            <a:off x="9753599" y="1510263"/>
            <a:ext cx="2011677" cy="2682786"/>
          </a:xfrm>
          <a:prstGeom prst="rect">
            <a:avLst/>
          </a:prstGeom>
        </p:spPr>
      </p:pic>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992645" y="154388"/>
            <a:ext cx="9975791" cy="983848"/>
          </a:xfrm>
        </p:spPr>
        <p:txBody>
          <a:bodyPr>
            <a:noAutofit/>
          </a:bodyPr>
          <a:lstStyle/>
          <a:p>
            <a:r>
              <a:rPr lang="en-US" sz="3600" dirty="0" err="1">
                <a:solidFill>
                  <a:schemeClr val="bg1"/>
                </a:solidFill>
                <a:latin typeface="Rough Draft" panose="00000400000000000000" pitchFamily="2" charset="0"/>
              </a:rPr>
              <a:t>Cpython</a:t>
            </a:r>
            <a:r>
              <a:rPr lang="en-US" sz="3600" dirty="0">
                <a:solidFill>
                  <a:schemeClr val="bg1"/>
                </a:solidFill>
                <a:latin typeface="Rough Draft" panose="00000400000000000000" pitchFamily="2" charset="0"/>
              </a:rPr>
              <a:t> Interpreter as a series of conversations</a:t>
            </a:r>
          </a:p>
        </p:txBody>
      </p:sp>
      <p:sp>
        <p:nvSpPr>
          <p:cNvPr id="13" name="Title 1">
            <a:extLst>
              <a:ext uri="{FF2B5EF4-FFF2-40B4-BE49-F238E27FC236}">
                <a16:creationId xmlns:a16="http://schemas.microsoft.com/office/drawing/2014/main" id="{70839801-2F08-43E7-80A2-BDAB905CD6EE}"/>
              </a:ext>
            </a:extLst>
          </p:cNvPr>
          <p:cNvSpPr txBox="1">
            <a:spLocks/>
          </p:cNvSpPr>
          <p:nvPr/>
        </p:nvSpPr>
        <p:spPr>
          <a:xfrm>
            <a:off x="5244680" y="1362339"/>
            <a:ext cx="1636991" cy="50897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600" dirty="0">
                <a:solidFill>
                  <a:schemeClr val="bg1"/>
                </a:solidFill>
                <a:latin typeface="Rough Draft" panose="00000400000000000000" pitchFamily="2" charset="0"/>
              </a:rPr>
              <a:t>Programmer to the interpreter</a:t>
            </a:r>
          </a:p>
        </p:txBody>
      </p:sp>
      <p:sp>
        <p:nvSpPr>
          <p:cNvPr id="3" name="TextBox 2">
            <a:extLst>
              <a:ext uri="{FF2B5EF4-FFF2-40B4-BE49-F238E27FC236}">
                <a16:creationId xmlns:a16="http://schemas.microsoft.com/office/drawing/2014/main" id="{1D2F3A97-7930-47B8-98E0-FDC815BFB98E}"/>
              </a:ext>
            </a:extLst>
          </p:cNvPr>
          <p:cNvSpPr txBox="1"/>
          <p:nvPr/>
        </p:nvSpPr>
        <p:spPr>
          <a:xfrm>
            <a:off x="5114437" y="4770002"/>
            <a:ext cx="2011680" cy="1169551"/>
          </a:xfrm>
          <a:prstGeom prst="rect">
            <a:avLst/>
          </a:prstGeom>
          <a:noFill/>
        </p:spPr>
        <p:txBody>
          <a:bodyPr wrap="square" rtlCol="0">
            <a:spAutoFit/>
          </a:bodyPr>
          <a:lstStyle/>
          <a:p>
            <a:r>
              <a:rPr lang="en-US" sz="1400" dirty="0">
                <a:solidFill>
                  <a:schemeClr val="bg1"/>
                </a:solidFill>
              </a:rPr>
              <a:t>they writes some source code. Close to natural language, messy and ambiguous, just the way we humans like it </a:t>
            </a:r>
          </a:p>
        </p:txBody>
      </p:sp>
      <p:sp>
        <p:nvSpPr>
          <p:cNvPr id="14" name="Title 1">
            <a:extLst>
              <a:ext uri="{FF2B5EF4-FFF2-40B4-BE49-F238E27FC236}">
                <a16:creationId xmlns:a16="http://schemas.microsoft.com/office/drawing/2014/main" id="{8130CBF6-6A2B-4A6B-8509-39F7C1648C38}"/>
              </a:ext>
            </a:extLst>
          </p:cNvPr>
          <p:cNvSpPr txBox="1">
            <a:spLocks/>
          </p:cNvSpPr>
          <p:nvPr/>
        </p:nvSpPr>
        <p:spPr>
          <a:xfrm>
            <a:off x="7641332" y="1362339"/>
            <a:ext cx="1636991" cy="50897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600" dirty="0">
                <a:solidFill>
                  <a:schemeClr val="bg1"/>
                </a:solidFill>
                <a:latin typeface="Rough Draft" panose="00000400000000000000" pitchFamily="2" charset="0"/>
              </a:rPr>
              <a:t>Interpreter to itself (compile</a:t>
            </a:r>
            <a:r>
              <a:rPr lang="en-US" sz="1800" dirty="0">
                <a:solidFill>
                  <a:schemeClr val="bg1"/>
                </a:solidFill>
                <a:latin typeface="Rough Draft" panose="00000400000000000000" pitchFamily="2" charset="0"/>
              </a:rPr>
              <a:t>)</a:t>
            </a:r>
          </a:p>
        </p:txBody>
      </p:sp>
      <p:sp>
        <p:nvSpPr>
          <p:cNvPr id="16" name="Title 1">
            <a:extLst>
              <a:ext uri="{FF2B5EF4-FFF2-40B4-BE49-F238E27FC236}">
                <a16:creationId xmlns:a16="http://schemas.microsoft.com/office/drawing/2014/main" id="{D476AABB-C6A7-41B1-BC7C-CEBC04A90317}"/>
              </a:ext>
            </a:extLst>
          </p:cNvPr>
          <p:cNvSpPr txBox="1">
            <a:spLocks/>
          </p:cNvSpPr>
          <p:nvPr/>
        </p:nvSpPr>
        <p:spPr>
          <a:xfrm>
            <a:off x="9949204" y="1362339"/>
            <a:ext cx="1512213" cy="50897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600" dirty="0">
                <a:solidFill>
                  <a:schemeClr val="bg1"/>
                </a:solidFill>
                <a:latin typeface="Rough Draft" panose="00000400000000000000" pitchFamily="2" charset="0"/>
              </a:rPr>
              <a:t>Interpreter to itself (VM)</a:t>
            </a:r>
          </a:p>
        </p:txBody>
      </p:sp>
      <p:sp>
        <p:nvSpPr>
          <p:cNvPr id="17" name="TextBox 16">
            <a:extLst>
              <a:ext uri="{FF2B5EF4-FFF2-40B4-BE49-F238E27FC236}">
                <a16:creationId xmlns:a16="http://schemas.microsoft.com/office/drawing/2014/main" id="{82A2ED3E-7304-48D0-9D8F-D39C2CEA35F5}"/>
              </a:ext>
            </a:extLst>
          </p:cNvPr>
          <p:cNvSpPr txBox="1"/>
          <p:nvPr/>
        </p:nvSpPr>
        <p:spPr>
          <a:xfrm>
            <a:off x="7528559" y="4395787"/>
            <a:ext cx="2011680" cy="2031325"/>
          </a:xfrm>
          <a:prstGeom prst="rect">
            <a:avLst/>
          </a:prstGeom>
          <a:noFill/>
        </p:spPr>
        <p:txBody>
          <a:bodyPr wrap="square" rtlCol="0">
            <a:spAutoFit/>
          </a:bodyPr>
          <a:lstStyle/>
          <a:p>
            <a:r>
              <a:rPr lang="en-US" sz="1400" dirty="0">
                <a:solidFill>
                  <a:schemeClr val="bg1"/>
                </a:solidFill>
              </a:rPr>
              <a:t>It gets rid of symbols that don’t matter, make sure sequence is valid, fit it into a concise, unambiguous form (AST), generate bytecode instructions.</a:t>
            </a:r>
          </a:p>
        </p:txBody>
      </p:sp>
      <p:sp>
        <p:nvSpPr>
          <p:cNvPr id="18" name="TextBox 17">
            <a:extLst>
              <a:ext uri="{FF2B5EF4-FFF2-40B4-BE49-F238E27FC236}">
                <a16:creationId xmlns:a16="http://schemas.microsoft.com/office/drawing/2014/main" id="{52A62AF4-8659-4960-9723-5FF69D91529E}"/>
              </a:ext>
            </a:extLst>
          </p:cNvPr>
          <p:cNvSpPr txBox="1"/>
          <p:nvPr/>
        </p:nvSpPr>
        <p:spPr>
          <a:xfrm>
            <a:off x="9944595" y="4695442"/>
            <a:ext cx="2011680" cy="1600438"/>
          </a:xfrm>
          <a:prstGeom prst="rect">
            <a:avLst/>
          </a:prstGeom>
          <a:noFill/>
        </p:spPr>
        <p:txBody>
          <a:bodyPr wrap="square" rtlCol="0">
            <a:spAutoFit/>
          </a:bodyPr>
          <a:lstStyle/>
          <a:p>
            <a:r>
              <a:rPr lang="en-US" sz="1400" dirty="0">
                <a:solidFill>
                  <a:schemeClr val="bg1"/>
                </a:solidFill>
              </a:rPr>
              <a:t>It loops through the bytecode instructions, execute them on that really smart C program that was made in conversation 1</a:t>
            </a:r>
          </a:p>
        </p:txBody>
      </p:sp>
      <p:sp>
        <p:nvSpPr>
          <p:cNvPr id="21" name="TextBox 20">
            <a:extLst>
              <a:ext uri="{FF2B5EF4-FFF2-40B4-BE49-F238E27FC236}">
                <a16:creationId xmlns:a16="http://schemas.microsoft.com/office/drawing/2014/main" id="{E47BC5A5-39A0-4C2E-84AC-623FFBC0FBFE}"/>
              </a:ext>
            </a:extLst>
          </p:cNvPr>
          <p:cNvSpPr txBox="1"/>
          <p:nvPr/>
        </p:nvSpPr>
        <p:spPr>
          <a:xfrm>
            <a:off x="2724904" y="4772693"/>
            <a:ext cx="2011680" cy="1600438"/>
          </a:xfrm>
          <a:prstGeom prst="rect">
            <a:avLst/>
          </a:prstGeom>
          <a:noFill/>
        </p:spPr>
        <p:txBody>
          <a:bodyPr wrap="square" rtlCol="0">
            <a:spAutoFit/>
          </a:bodyPr>
          <a:lstStyle/>
          <a:p>
            <a:r>
              <a:rPr lang="en-US" sz="1400" dirty="0">
                <a:solidFill>
                  <a:schemeClr val="bg1"/>
                </a:solidFill>
              </a:rPr>
              <a:t>On their machine, they downloads and installs the interpreter of that python version that was compiled to work on their system’s OS and architecture</a:t>
            </a:r>
          </a:p>
        </p:txBody>
      </p:sp>
      <p:sp>
        <p:nvSpPr>
          <p:cNvPr id="30" name="Title 1">
            <a:extLst>
              <a:ext uri="{FF2B5EF4-FFF2-40B4-BE49-F238E27FC236}">
                <a16:creationId xmlns:a16="http://schemas.microsoft.com/office/drawing/2014/main" id="{89054B78-4A46-4794-9458-D28E5FB95E3D}"/>
              </a:ext>
            </a:extLst>
          </p:cNvPr>
          <p:cNvSpPr txBox="1">
            <a:spLocks/>
          </p:cNvSpPr>
          <p:nvPr/>
        </p:nvSpPr>
        <p:spPr>
          <a:xfrm>
            <a:off x="2821399" y="1362339"/>
            <a:ext cx="1636991" cy="50897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600" dirty="0">
                <a:solidFill>
                  <a:schemeClr val="bg1"/>
                </a:solidFill>
                <a:latin typeface="Rough Draft" panose="00000400000000000000" pitchFamily="2" charset="0"/>
              </a:rPr>
              <a:t>Programmer to target machine</a:t>
            </a:r>
          </a:p>
        </p:txBody>
      </p:sp>
      <p:sp>
        <p:nvSpPr>
          <p:cNvPr id="31" name="Title 1">
            <a:extLst>
              <a:ext uri="{FF2B5EF4-FFF2-40B4-BE49-F238E27FC236}">
                <a16:creationId xmlns:a16="http://schemas.microsoft.com/office/drawing/2014/main" id="{4A344FB2-8B42-4A72-8033-2F20019AB935}"/>
              </a:ext>
            </a:extLst>
          </p:cNvPr>
          <p:cNvSpPr txBox="1">
            <a:spLocks/>
          </p:cNvSpPr>
          <p:nvPr/>
        </p:nvSpPr>
        <p:spPr>
          <a:xfrm>
            <a:off x="460258" y="1362339"/>
            <a:ext cx="1636991" cy="508971"/>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600" dirty="0">
                <a:solidFill>
                  <a:schemeClr val="bg1"/>
                </a:solidFill>
                <a:latin typeface="Rough Draft" panose="00000400000000000000" pitchFamily="2" charset="0"/>
              </a:rPr>
              <a:t>Interpreter author to their machine</a:t>
            </a:r>
          </a:p>
        </p:txBody>
      </p:sp>
      <p:cxnSp>
        <p:nvCxnSpPr>
          <p:cNvPr id="5" name="Straight Connector 4">
            <a:extLst>
              <a:ext uri="{FF2B5EF4-FFF2-40B4-BE49-F238E27FC236}">
                <a16:creationId xmlns:a16="http://schemas.microsoft.com/office/drawing/2014/main" id="{B33F381F-21DC-4069-9E4D-F2CF6F7FD408}"/>
              </a:ext>
            </a:extLst>
          </p:cNvPr>
          <p:cNvCxnSpPr>
            <a:cxnSpLocks/>
          </p:cNvCxnSpPr>
          <p:nvPr/>
        </p:nvCxnSpPr>
        <p:spPr>
          <a:xfrm flipH="1">
            <a:off x="4876799" y="1362339"/>
            <a:ext cx="1" cy="5097183"/>
          </a:xfrm>
          <a:prstGeom prst="line">
            <a:avLst/>
          </a:prstGeom>
          <a:ln>
            <a:solidFill>
              <a:schemeClr val="bg1"/>
            </a:solidFil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DE4E1DB-61B2-4DC7-BBC2-83202B0C9DDB}"/>
              </a:ext>
            </a:extLst>
          </p:cNvPr>
          <p:cNvCxnSpPr>
            <a:cxnSpLocks/>
          </p:cNvCxnSpPr>
          <p:nvPr/>
        </p:nvCxnSpPr>
        <p:spPr>
          <a:xfrm flipH="1">
            <a:off x="7315199" y="1362339"/>
            <a:ext cx="1" cy="5097183"/>
          </a:xfrm>
          <a:prstGeom prst="line">
            <a:avLst/>
          </a:prstGeom>
          <a:ln>
            <a:solidFill>
              <a:schemeClr val="bg1"/>
            </a:solidFil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0AC6327-4AEE-46AD-97A3-9F10012271BA}"/>
              </a:ext>
            </a:extLst>
          </p:cNvPr>
          <p:cNvCxnSpPr>
            <a:cxnSpLocks/>
          </p:cNvCxnSpPr>
          <p:nvPr/>
        </p:nvCxnSpPr>
        <p:spPr>
          <a:xfrm flipH="1">
            <a:off x="9753599" y="1362339"/>
            <a:ext cx="1" cy="5097183"/>
          </a:xfrm>
          <a:prstGeom prst="line">
            <a:avLst/>
          </a:prstGeom>
          <a:ln>
            <a:solidFill>
              <a:schemeClr val="bg1"/>
            </a:solidFil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9829906-7BF8-477B-B861-1156E1F8955A}"/>
              </a:ext>
            </a:extLst>
          </p:cNvPr>
          <p:cNvCxnSpPr>
            <a:cxnSpLocks/>
          </p:cNvCxnSpPr>
          <p:nvPr/>
        </p:nvCxnSpPr>
        <p:spPr>
          <a:xfrm flipH="1">
            <a:off x="2438399" y="1362339"/>
            <a:ext cx="1" cy="5097183"/>
          </a:xfrm>
          <a:prstGeom prst="line">
            <a:avLst/>
          </a:prstGeom>
          <a:ln>
            <a:solidFill>
              <a:schemeClr val="bg1"/>
            </a:solidFill>
          </a:ln>
          <a:effectLst>
            <a:glow rad="63500">
              <a:schemeClr val="accent3">
                <a:satMod val="175000"/>
                <a:alpha val="40000"/>
              </a:schemeClr>
            </a:glow>
          </a:effectLst>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09DEB863-D7B5-427E-BE6D-BEB2905247AF}"/>
              </a:ext>
            </a:extLst>
          </p:cNvPr>
          <p:cNvSpPr txBox="1"/>
          <p:nvPr/>
        </p:nvSpPr>
        <p:spPr>
          <a:xfrm>
            <a:off x="26820" y="4986691"/>
            <a:ext cx="2529541" cy="1815882"/>
          </a:xfrm>
          <a:prstGeom prst="rect">
            <a:avLst/>
          </a:prstGeom>
          <a:noFill/>
        </p:spPr>
        <p:txBody>
          <a:bodyPr wrap="square" rtlCol="0">
            <a:spAutoFit/>
          </a:bodyPr>
          <a:lstStyle/>
          <a:p>
            <a:r>
              <a:rPr lang="en-US" sz="1400" dirty="0">
                <a:solidFill>
                  <a:schemeClr val="bg1"/>
                </a:solidFill>
              </a:rPr>
              <a:t>On her machine, she Compiles her really smart C program that knows how to compile any python of a particular version and translate its instructions into a semantically similar C  instruction on the fly then uploads it for distribution</a:t>
            </a:r>
          </a:p>
        </p:txBody>
      </p:sp>
      <p:pic>
        <p:nvPicPr>
          <p:cNvPr id="19" name="Picture 18" descr="A picture containing reptile, dark&#10;&#10;Description automatically generated">
            <a:extLst>
              <a:ext uri="{FF2B5EF4-FFF2-40B4-BE49-F238E27FC236}">
                <a16:creationId xmlns:a16="http://schemas.microsoft.com/office/drawing/2014/main" id="{A21AC9E4-6966-4B42-B66A-D1965123E72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90160" y="2453285"/>
            <a:ext cx="986937" cy="799337"/>
          </a:xfrm>
          <a:prstGeom prst="rect">
            <a:avLst/>
          </a:prstGeom>
        </p:spPr>
      </p:pic>
      <p:pic>
        <p:nvPicPr>
          <p:cNvPr id="22" name="Picture 21" descr="A picture containing reptile, dark&#10;&#10;Description automatically generated">
            <a:extLst>
              <a:ext uri="{FF2B5EF4-FFF2-40B4-BE49-F238E27FC236}">
                <a16:creationId xmlns:a16="http://schemas.microsoft.com/office/drawing/2014/main" id="{8EA889B9-8B18-4F0D-89EE-519DDE746003}"/>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40000"/>
                    </a14:imgEffect>
                  </a14:imgLayer>
                </a14:imgProps>
              </a:ext>
              <a:ext uri="{28A0092B-C50C-407E-A947-70E740481C1C}">
                <a14:useLocalDpi xmlns:a14="http://schemas.microsoft.com/office/drawing/2010/main" val="0"/>
              </a:ext>
            </a:extLst>
          </a:blip>
          <a:stretch>
            <a:fillRect/>
          </a:stretch>
        </p:blipFill>
        <p:spPr>
          <a:xfrm flipH="1">
            <a:off x="1186002" y="3972354"/>
            <a:ext cx="1252396" cy="1014337"/>
          </a:xfrm>
          <a:prstGeom prst="rect">
            <a:avLst/>
          </a:prstGeom>
        </p:spPr>
      </p:pic>
      <p:pic>
        <p:nvPicPr>
          <p:cNvPr id="10" name="Picture 9">
            <a:extLst>
              <a:ext uri="{FF2B5EF4-FFF2-40B4-BE49-F238E27FC236}">
                <a16:creationId xmlns:a16="http://schemas.microsoft.com/office/drawing/2014/main" id="{EAEEDD81-24F7-47F2-9FBF-0DF8E4AD156F}"/>
              </a:ext>
            </a:extLst>
          </p:cNvPr>
          <p:cNvPicPr>
            <a:picLocks noChangeAspect="1"/>
          </p:cNvPicPr>
          <p:nvPr/>
        </p:nvPicPr>
        <p:blipFill>
          <a:blip r:embed="rId8"/>
          <a:stretch>
            <a:fillRect/>
          </a:stretch>
        </p:blipFill>
        <p:spPr>
          <a:xfrm>
            <a:off x="7304288" y="1427552"/>
            <a:ext cx="2460224" cy="3281551"/>
          </a:xfrm>
          <a:prstGeom prst="rect">
            <a:avLst/>
          </a:prstGeom>
        </p:spPr>
      </p:pic>
      <p:pic>
        <p:nvPicPr>
          <p:cNvPr id="34" name="Picture 33" descr="A picture containing reptile, dark&#10;&#10;Description automatically generated">
            <a:extLst>
              <a:ext uri="{FF2B5EF4-FFF2-40B4-BE49-F238E27FC236}">
                <a16:creationId xmlns:a16="http://schemas.microsoft.com/office/drawing/2014/main" id="{59C13D4D-C5A0-4B68-B515-A8FEABA4E8C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79112" y="3694766"/>
            <a:ext cx="1252396" cy="1014337"/>
          </a:xfrm>
          <a:prstGeom prst="rect">
            <a:avLst/>
          </a:prstGeom>
          <a:solidFill>
            <a:srgbClr val="FFFFFF">
              <a:shade val="85000"/>
            </a:srgbClr>
          </a:solidFill>
          <a:ln w="101600" cap="sq">
            <a:solidFill>
              <a:srgbClr val="FDFDFD"/>
            </a:solidFill>
            <a:miter lim="800000"/>
          </a:ln>
          <a:effectLst>
            <a:outerShdw blurRad="57150" dist="37500" dir="7560000" sy="98000" kx="110000" ky="200000" algn="tl" rotWithShape="0">
              <a:srgbClr val="000000">
                <a:alpha val="20000"/>
              </a:srgbClr>
            </a:outerShdw>
          </a:effectLst>
          <a:scene3d>
            <a:camera prst="perspectiveRelaxed">
              <a:rot lat="18960000" lon="0" rev="0"/>
            </a:camera>
            <a:lightRig rig="twoPt" dir="t">
              <a:rot lat="0" lon="0" rev="7200000"/>
            </a:lightRig>
          </a:scene3d>
          <a:sp3d prstMaterial="matte">
            <a:bevelT w="22860" h="12700"/>
            <a:contourClr>
              <a:srgbClr val="FFFFFF"/>
            </a:contourClr>
          </a:sp3d>
        </p:spPr>
      </p:pic>
      <p:pic>
        <p:nvPicPr>
          <p:cNvPr id="51" name="Picture 50">
            <a:extLst>
              <a:ext uri="{FF2B5EF4-FFF2-40B4-BE49-F238E27FC236}">
                <a16:creationId xmlns:a16="http://schemas.microsoft.com/office/drawing/2014/main" id="{C582560B-2194-4F91-B8DD-83852388F8DE}"/>
              </a:ext>
            </a:extLst>
          </p:cNvPr>
          <p:cNvPicPr>
            <a:picLocks noChangeAspect="1"/>
          </p:cNvPicPr>
          <p:nvPr/>
        </p:nvPicPr>
        <p:blipFill>
          <a:blip r:embed="rId9"/>
          <a:stretch>
            <a:fillRect/>
          </a:stretch>
        </p:blipFill>
        <p:spPr>
          <a:xfrm>
            <a:off x="2613933" y="1871310"/>
            <a:ext cx="2098244" cy="2797659"/>
          </a:xfrm>
          <a:prstGeom prst="rect">
            <a:avLst/>
          </a:prstGeom>
        </p:spPr>
      </p:pic>
    </p:spTree>
    <p:extLst>
      <p:ext uri="{BB962C8B-B14F-4D97-AF65-F5344CB8AC3E}">
        <p14:creationId xmlns:p14="http://schemas.microsoft.com/office/powerpoint/2010/main" val="20948668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1268870" y="2554009"/>
            <a:ext cx="9975791" cy="983848"/>
          </a:xfrm>
        </p:spPr>
        <p:txBody>
          <a:bodyPr>
            <a:noAutofit/>
          </a:bodyPr>
          <a:lstStyle/>
          <a:p>
            <a:r>
              <a:rPr lang="en-US" sz="3600" dirty="0">
                <a:solidFill>
                  <a:schemeClr val="bg1"/>
                </a:solidFill>
                <a:latin typeface="Rough Draft" panose="00000400000000000000" pitchFamily="2" charset="0"/>
              </a:rPr>
              <a:t>So what can we change? </a:t>
            </a:r>
          </a:p>
        </p:txBody>
      </p:sp>
    </p:spTree>
    <p:extLst>
      <p:ext uri="{BB962C8B-B14F-4D97-AF65-F5344CB8AC3E}">
        <p14:creationId xmlns:p14="http://schemas.microsoft.com/office/powerpoint/2010/main" val="1957739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2163264" y="154388"/>
            <a:ext cx="9975791" cy="983848"/>
          </a:xfrm>
        </p:spPr>
        <p:txBody>
          <a:bodyPr>
            <a:noAutofit/>
          </a:bodyPr>
          <a:lstStyle/>
          <a:p>
            <a:r>
              <a:rPr lang="en-US" sz="3600" dirty="0">
                <a:solidFill>
                  <a:schemeClr val="bg1"/>
                </a:solidFill>
                <a:latin typeface="Rough Draft" panose="00000400000000000000" pitchFamily="2" charset="0"/>
              </a:rPr>
              <a:t>Get Rid Of the stack, </a:t>
            </a:r>
            <a:r>
              <a:rPr lang="en-US" sz="3600" dirty="0" err="1">
                <a:solidFill>
                  <a:schemeClr val="bg1"/>
                </a:solidFill>
                <a:latin typeface="Rough Draft" panose="00000400000000000000" pitchFamily="2" charset="0"/>
              </a:rPr>
              <a:t>stackless</a:t>
            </a:r>
            <a:r>
              <a:rPr lang="en-US" sz="3600" dirty="0">
                <a:solidFill>
                  <a:schemeClr val="bg1"/>
                </a:solidFill>
                <a:latin typeface="Rough Draft" panose="00000400000000000000" pitchFamily="2" charset="0"/>
              </a:rPr>
              <a:t> python</a:t>
            </a:r>
          </a:p>
        </p:txBody>
      </p:sp>
      <p:sp>
        <p:nvSpPr>
          <p:cNvPr id="3" name="TextBox 2">
            <a:extLst>
              <a:ext uri="{FF2B5EF4-FFF2-40B4-BE49-F238E27FC236}">
                <a16:creationId xmlns:a16="http://schemas.microsoft.com/office/drawing/2014/main" id="{7C9BE20E-5B52-49D3-B4C1-6EC3AAC3461F}"/>
              </a:ext>
            </a:extLst>
          </p:cNvPr>
          <p:cNvSpPr txBox="1"/>
          <p:nvPr/>
        </p:nvSpPr>
        <p:spPr>
          <a:xfrm>
            <a:off x="727539" y="4464114"/>
            <a:ext cx="5075663" cy="2308324"/>
          </a:xfrm>
          <a:prstGeom prst="rect">
            <a:avLst/>
          </a:prstGeom>
          <a:noFill/>
        </p:spPr>
        <p:txBody>
          <a:bodyPr wrap="square" rtlCol="0">
            <a:spAutoFit/>
          </a:bodyPr>
          <a:lstStyle/>
          <a:p>
            <a:r>
              <a:rPr lang="en-US" dirty="0">
                <a:solidFill>
                  <a:schemeClr val="bg1"/>
                </a:solidFill>
                <a:latin typeface="Roboto Mono for Powerline" pitchFamily="2" charset="0"/>
                <a:ea typeface="Roboto Mono for Powerline" pitchFamily="2" charset="0"/>
              </a:rPr>
              <a:t>Key Insight 1: Although The </a:t>
            </a:r>
            <a:r>
              <a:rPr lang="en-US" dirty="0" err="1">
                <a:solidFill>
                  <a:schemeClr val="bg1"/>
                </a:solidFill>
                <a:latin typeface="Roboto Mono for Powerline" pitchFamily="2" charset="0"/>
                <a:ea typeface="Roboto Mono for Powerline" pitchFamily="2" charset="0"/>
              </a:rPr>
              <a:t>CPython</a:t>
            </a:r>
            <a:r>
              <a:rPr lang="en-US" dirty="0">
                <a:solidFill>
                  <a:schemeClr val="bg1"/>
                </a:solidFill>
                <a:latin typeface="Roboto Mono for Powerline" pitchFamily="2" charset="0"/>
                <a:ea typeface="Roboto Mono for Powerline" pitchFamily="2" charset="0"/>
              </a:rPr>
              <a:t> Interpreter Needs The Runtime Stack because it is a C program, The emulated program that the bytecode represents can be run more flexibly, like with save points on the stack and actual execution context on the heap</a:t>
            </a:r>
          </a:p>
        </p:txBody>
      </p:sp>
      <p:sp>
        <p:nvSpPr>
          <p:cNvPr id="14" name="TextBox 13">
            <a:extLst>
              <a:ext uri="{FF2B5EF4-FFF2-40B4-BE49-F238E27FC236}">
                <a16:creationId xmlns:a16="http://schemas.microsoft.com/office/drawing/2014/main" id="{1D1A8BF9-4D01-4508-BD55-4CEC31CC6B66}"/>
              </a:ext>
            </a:extLst>
          </p:cNvPr>
          <p:cNvSpPr txBox="1"/>
          <p:nvPr/>
        </p:nvSpPr>
        <p:spPr>
          <a:xfrm>
            <a:off x="6601460" y="4464114"/>
            <a:ext cx="5590540" cy="2031325"/>
          </a:xfrm>
          <a:prstGeom prst="rect">
            <a:avLst/>
          </a:prstGeom>
          <a:noFill/>
        </p:spPr>
        <p:txBody>
          <a:bodyPr wrap="square" rtlCol="0">
            <a:spAutoFit/>
          </a:bodyPr>
          <a:lstStyle/>
          <a:p>
            <a:r>
              <a:rPr lang="en-US" dirty="0">
                <a:solidFill>
                  <a:schemeClr val="bg1"/>
                </a:solidFill>
                <a:latin typeface="Roboto Mono for Powerline" pitchFamily="2" charset="0"/>
                <a:ea typeface="Roboto Mono for Powerline" pitchFamily="2" charset="0"/>
              </a:rPr>
              <a:t>Key Insight 2: If You Free Yourself Of The First-In First-Out -ness of the Runtime Stack, You Can Have Continuations, which practically means cooperative and preemptive multitasking that is lighter weight than threads (or even fibers)</a:t>
            </a:r>
          </a:p>
        </p:txBody>
      </p:sp>
      <p:pic>
        <p:nvPicPr>
          <p:cNvPr id="1028" name="Picture 4" descr="xkcd: Tools">
            <a:extLst>
              <a:ext uri="{FF2B5EF4-FFF2-40B4-BE49-F238E27FC236}">
                <a16:creationId xmlns:a16="http://schemas.microsoft.com/office/drawing/2014/main" id="{FCDD197C-AB82-4129-940A-FF7527060E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8374" y="1295748"/>
            <a:ext cx="7435252" cy="301085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347452B-3047-4028-B7E3-875DD340C966}"/>
              </a:ext>
            </a:extLst>
          </p:cNvPr>
          <p:cNvSpPr txBox="1"/>
          <p:nvPr/>
        </p:nvSpPr>
        <p:spPr>
          <a:xfrm>
            <a:off x="9399269" y="6502467"/>
            <a:ext cx="4192545" cy="338554"/>
          </a:xfrm>
          <a:prstGeom prst="rect">
            <a:avLst/>
          </a:prstGeom>
          <a:noFill/>
        </p:spPr>
        <p:txBody>
          <a:bodyPr wrap="square">
            <a:spAutoFit/>
          </a:bodyPr>
          <a:lstStyle/>
          <a:p>
            <a:pPr>
              <a:spcAft>
                <a:spcPts val="600"/>
              </a:spcAft>
            </a:pPr>
            <a:r>
              <a:rPr lang="en-US" sz="1600" dirty="0">
                <a:solidFill>
                  <a:schemeClr val="bg1"/>
                </a:solidFill>
              </a:rPr>
              <a:t>https://xkcd.com/license.html</a:t>
            </a:r>
          </a:p>
        </p:txBody>
      </p:sp>
    </p:spTree>
    <p:extLst>
      <p:ext uri="{BB962C8B-B14F-4D97-AF65-F5344CB8AC3E}">
        <p14:creationId xmlns:p14="http://schemas.microsoft.com/office/powerpoint/2010/main" val="1114341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992645" y="154388"/>
            <a:ext cx="9975791" cy="537821"/>
          </a:xfrm>
        </p:spPr>
        <p:txBody>
          <a:bodyPr>
            <a:noAutofit/>
          </a:bodyPr>
          <a:lstStyle/>
          <a:p>
            <a:r>
              <a:rPr lang="en-US" sz="3600">
                <a:solidFill>
                  <a:schemeClr val="bg1"/>
                </a:solidFill>
                <a:latin typeface="Rough Draft" panose="00000400000000000000" pitchFamily="2" charset="0"/>
              </a:rPr>
              <a:t>Stackless, what do you get?</a:t>
            </a:r>
            <a:endParaRPr lang="en-US" sz="3600" dirty="0">
              <a:solidFill>
                <a:schemeClr val="bg1"/>
              </a:solidFill>
              <a:latin typeface="Rough Draft" panose="00000400000000000000" pitchFamily="2" charset="0"/>
            </a:endParaRPr>
          </a:p>
        </p:txBody>
      </p:sp>
      <p:sp>
        <p:nvSpPr>
          <p:cNvPr id="14" name="TextBox 13">
            <a:extLst>
              <a:ext uri="{FF2B5EF4-FFF2-40B4-BE49-F238E27FC236}">
                <a16:creationId xmlns:a16="http://schemas.microsoft.com/office/drawing/2014/main" id="{1D1A8BF9-4D01-4508-BD55-4CEC31CC6B66}"/>
              </a:ext>
            </a:extLst>
          </p:cNvPr>
          <p:cNvSpPr txBox="1"/>
          <p:nvPr/>
        </p:nvSpPr>
        <p:spPr>
          <a:xfrm>
            <a:off x="5242560" y="1284531"/>
            <a:ext cx="6949440" cy="2031325"/>
          </a:xfrm>
          <a:prstGeom prst="rect">
            <a:avLst/>
          </a:prstGeom>
          <a:noFill/>
        </p:spPr>
        <p:txBody>
          <a:bodyPr wrap="square" rtlCol="0">
            <a:spAutoFit/>
          </a:bodyPr>
          <a:lstStyle/>
          <a:p>
            <a:r>
              <a:rPr lang="en-US" dirty="0">
                <a:solidFill>
                  <a:schemeClr val="bg1"/>
                </a:solidFill>
                <a:latin typeface="Roboto Mono for Powerline" pitchFamily="2" charset="0"/>
                <a:ea typeface="Roboto Mono for Powerline" pitchFamily="2" charset="0"/>
              </a:rPr>
              <a:t>A game that can have 10,000+ concurrent users </a:t>
            </a:r>
          </a:p>
          <a:p>
            <a:r>
              <a:rPr lang="en-US" dirty="0">
                <a:solidFill>
                  <a:schemeClr val="bg1"/>
                </a:solidFill>
                <a:latin typeface="Roboto Mono for Powerline" pitchFamily="2" charset="0"/>
                <a:ea typeface="Roboto Mono for Powerline" pitchFamily="2" charset="0"/>
              </a:rPr>
              <a:t>On a single server, one copy of the game world for all 300K players https://www.engadget.com/2008-09-28-eve-evolved-eve-onlines-server-model.html#:~:text=EVE%20Online%20is%20unique%20among,a%20massive%20cluster%20of%20servers.</a:t>
            </a:r>
          </a:p>
        </p:txBody>
      </p:sp>
      <p:pic>
        <p:nvPicPr>
          <p:cNvPr id="2050" name="Picture 2">
            <a:extLst>
              <a:ext uri="{FF2B5EF4-FFF2-40B4-BE49-F238E27FC236}">
                <a16:creationId xmlns:a16="http://schemas.microsoft.com/office/drawing/2014/main" id="{425DD1AB-D7D8-4C85-ACD6-C2DEA00E3C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915" y="1368808"/>
            <a:ext cx="4095750" cy="15240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6AAE9AE-E9AB-4138-9B62-01DCEDBB223A}"/>
              </a:ext>
            </a:extLst>
          </p:cNvPr>
          <p:cNvSpPr txBox="1"/>
          <p:nvPr/>
        </p:nvSpPr>
        <p:spPr>
          <a:xfrm>
            <a:off x="457200" y="3499355"/>
            <a:ext cx="6949440" cy="923330"/>
          </a:xfrm>
          <a:prstGeom prst="rect">
            <a:avLst/>
          </a:prstGeom>
          <a:noFill/>
        </p:spPr>
        <p:txBody>
          <a:bodyPr wrap="square" rtlCol="0">
            <a:spAutoFit/>
          </a:bodyPr>
          <a:lstStyle/>
          <a:p>
            <a:r>
              <a:rPr lang="en-US" dirty="0">
                <a:solidFill>
                  <a:schemeClr val="bg1"/>
                </a:solidFill>
                <a:latin typeface="Roboto Mono for Powerline" pitchFamily="2" charset="0"/>
                <a:ea typeface="Roboto Mono for Powerline" pitchFamily="2" charset="0"/>
              </a:rPr>
              <a:t>Pickling the state of </a:t>
            </a:r>
            <a:r>
              <a:rPr lang="en-US" dirty="0" err="1">
                <a:solidFill>
                  <a:schemeClr val="bg1"/>
                </a:solidFill>
                <a:latin typeface="Roboto Mono for Powerline" pitchFamily="2" charset="0"/>
                <a:ea typeface="Roboto Mono for Powerline" pitchFamily="2" charset="0"/>
              </a:rPr>
              <a:t>tasklets</a:t>
            </a:r>
            <a:r>
              <a:rPr lang="en-US" dirty="0">
                <a:solidFill>
                  <a:schemeClr val="bg1"/>
                </a:solidFill>
                <a:latin typeface="Roboto Mono for Powerline" pitchFamily="2" charset="0"/>
                <a:ea typeface="Roboto Mono for Powerline" pitchFamily="2" charset="0"/>
              </a:rPr>
              <a:t> to pass partially completed functions between interpreters running on different machines</a:t>
            </a:r>
          </a:p>
        </p:txBody>
      </p:sp>
      <p:sp>
        <p:nvSpPr>
          <p:cNvPr id="9" name="TextBox 8">
            <a:extLst>
              <a:ext uri="{FF2B5EF4-FFF2-40B4-BE49-F238E27FC236}">
                <a16:creationId xmlns:a16="http://schemas.microsoft.com/office/drawing/2014/main" id="{8AEA6737-4B5A-4A74-9EEE-C4EFA757B960}"/>
              </a:ext>
            </a:extLst>
          </p:cNvPr>
          <p:cNvSpPr txBox="1"/>
          <p:nvPr/>
        </p:nvSpPr>
        <p:spPr>
          <a:xfrm>
            <a:off x="457200" y="4826964"/>
            <a:ext cx="9570720" cy="1754326"/>
          </a:xfrm>
          <a:prstGeom prst="rect">
            <a:avLst/>
          </a:prstGeom>
          <a:noFill/>
        </p:spPr>
        <p:txBody>
          <a:bodyPr wrap="square" rtlCol="0">
            <a:spAutoFit/>
          </a:bodyPr>
          <a:lstStyle/>
          <a:p>
            <a:r>
              <a:rPr lang="en-US" dirty="0">
                <a:solidFill>
                  <a:schemeClr val="bg1"/>
                </a:solidFill>
                <a:latin typeface="Roboto Mono for Powerline" pitchFamily="2" charset="0"/>
                <a:ea typeface="Roboto Mono for Powerline" pitchFamily="2" charset="0"/>
              </a:rPr>
              <a:t>A webserver where </a:t>
            </a:r>
            <a:r>
              <a:rPr lang="en-US" dirty="0" err="1">
                <a:solidFill>
                  <a:schemeClr val="bg1"/>
                </a:solidFill>
                <a:latin typeface="Roboto Mono for Powerline" pitchFamily="2" charset="0"/>
                <a:ea typeface="Roboto Mono for Powerline" pitchFamily="2" charset="0"/>
              </a:rPr>
              <a:t>tasklets</a:t>
            </a:r>
            <a:r>
              <a:rPr lang="en-US" dirty="0">
                <a:solidFill>
                  <a:schemeClr val="bg1"/>
                </a:solidFill>
                <a:latin typeface="Roboto Mono for Powerline" pitchFamily="2" charset="0"/>
                <a:ea typeface="Roboto Mono for Powerline" pitchFamily="2" charset="0"/>
              </a:rPr>
              <a:t> are cooperative components that pause for I/O from the user but otherwise create separate views and publish them. Instead of writing a bunch of separate controllers to handle control flow according to your routes, you can centralize imperative (intuitive) control flow logic like you would for a desktop app. https://nagare.org</a:t>
            </a:r>
          </a:p>
        </p:txBody>
      </p:sp>
    </p:spTree>
    <p:extLst>
      <p:ext uri="{BB962C8B-B14F-4D97-AF65-F5344CB8AC3E}">
        <p14:creationId xmlns:p14="http://schemas.microsoft.com/office/powerpoint/2010/main" val="7122763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0" y="0"/>
            <a:ext cx="12192000" cy="983848"/>
          </a:xfrm>
        </p:spPr>
        <p:txBody>
          <a:bodyPr anchor="t">
            <a:noAutofit/>
          </a:bodyPr>
          <a:lstStyle/>
          <a:p>
            <a:r>
              <a:rPr lang="en-US" sz="3600" dirty="0">
                <a:solidFill>
                  <a:schemeClr val="bg1"/>
                </a:solidFill>
                <a:latin typeface="Rough Draft" panose="00000400000000000000" pitchFamily="2" charset="0"/>
              </a:rPr>
              <a:t>Rewrite the interpreter, Add just-in-time compilation, revolutionize dynamic language creation, </a:t>
            </a:r>
            <a:r>
              <a:rPr lang="en-US" sz="3600" dirty="0" err="1">
                <a:solidFill>
                  <a:schemeClr val="bg1"/>
                </a:solidFill>
                <a:latin typeface="Rough Draft" panose="00000400000000000000" pitchFamily="2" charset="0"/>
              </a:rPr>
              <a:t>Pypy</a:t>
            </a:r>
            <a:r>
              <a:rPr lang="en-US" sz="3600" dirty="0">
                <a:solidFill>
                  <a:schemeClr val="bg1"/>
                </a:solidFill>
                <a:latin typeface="Rough Draft" panose="00000400000000000000" pitchFamily="2" charset="0"/>
              </a:rPr>
              <a:t>/</a:t>
            </a:r>
            <a:r>
              <a:rPr lang="en-US" sz="3600" dirty="0" err="1">
                <a:solidFill>
                  <a:schemeClr val="bg1"/>
                </a:solidFill>
                <a:latin typeface="Rough Draft" panose="00000400000000000000" pitchFamily="2" charset="0"/>
              </a:rPr>
              <a:t>rpython</a:t>
            </a:r>
            <a:endParaRPr lang="en-US" sz="3600" dirty="0">
              <a:solidFill>
                <a:schemeClr val="bg1"/>
              </a:solidFill>
              <a:latin typeface="Rough Draft" panose="00000400000000000000" pitchFamily="2" charset="0"/>
            </a:endParaRPr>
          </a:p>
        </p:txBody>
      </p:sp>
      <p:sp>
        <p:nvSpPr>
          <p:cNvPr id="3" name="TextBox 2">
            <a:extLst>
              <a:ext uri="{FF2B5EF4-FFF2-40B4-BE49-F238E27FC236}">
                <a16:creationId xmlns:a16="http://schemas.microsoft.com/office/drawing/2014/main" id="{7C9BE20E-5B52-49D3-B4C1-6EC3AAC3461F}"/>
              </a:ext>
            </a:extLst>
          </p:cNvPr>
          <p:cNvSpPr txBox="1"/>
          <p:nvPr/>
        </p:nvSpPr>
        <p:spPr>
          <a:xfrm>
            <a:off x="0" y="2434802"/>
            <a:ext cx="11793196" cy="830997"/>
          </a:xfrm>
          <a:prstGeom prst="rect">
            <a:avLst/>
          </a:prstGeom>
          <a:noFill/>
        </p:spPr>
        <p:txBody>
          <a:bodyPr wrap="square" rtlCol="0">
            <a:spAutoFit/>
          </a:bodyPr>
          <a:lstStyle/>
          <a:p>
            <a:r>
              <a:rPr lang="en-US" sz="1600" dirty="0">
                <a:solidFill>
                  <a:schemeClr val="bg1"/>
                </a:solidFill>
                <a:latin typeface="Roboto Mono for Powerline" pitchFamily="2" charset="0"/>
                <a:ea typeface="Roboto Mono for Powerline" pitchFamily="2" charset="0"/>
              </a:rPr>
              <a:t>Key Insight 1: If you restrict a high level language like Python enough to allow it to be statically analyzed, you could write an interpreter in python with a toolchain that compiled it down to C</a:t>
            </a:r>
          </a:p>
        </p:txBody>
      </p:sp>
      <p:sp>
        <p:nvSpPr>
          <p:cNvPr id="14" name="TextBox 13">
            <a:extLst>
              <a:ext uri="{FF2B5EF4-FFF2-40B4-BE49-F238E27FC236}">
                <a16:creationId xmlns:a16="http://schemas.microsoft.com/office/drawing/2014/main" id="{1D1A8BF9-4D01-4508-BD55-4CEC31CC6B66}"/>
              </a:ext>
            </a:extLst>
          </p:cNvPr>
          <p:cNvSpPr txBox="1"/>
          <p:nvPr/>
        </p:nvSpPr>
        <p:spPr>
          <a:xfrm>
            <a:off x="0" y="3745054"/>
            <a:ext cx="12273094" cy="830997"/>
          </a:xfrm>
          <a:prstGeom prst="rect">
            <a:avLst/>
          </a:prstGeom>
          <a:noFill/>
        </p:spPr>
        <p:txBody>
          <a:bodyPr wrap="square" rtlCol="0">
            <a:spAutoFit/>
          </a:bodyPr>
          <a:lstStyle/>
          <a:p>
            <a:r>
              <a:rPr lang="en-US" sz="1600" dirty="0">
                <a:solidFill>
                  <a:schemeClr val="bg1"/>
                </a:solidFill>
                <a:latin typeface="Roboto Mono for Powerline" pitchFamily="2" charset="0"/>
                <a:ea typeface="Roboto Mono for Powerline" pitchFamily="2" charset="0"/>
              </a:rPr>
              <a:t>Key Insight 2: Given some high level hints in your interpreter code you could leverage that same toolchain to generates a Just-In-Time Compiler so your interpreter could translate the bytecode it gets directly to machine code!! Head explodes more! </a:t>
            </a:r>
            <a:endParaRPr lang="en-US" dirty="0">
              <a:solidFill>
                <a:schemeClr val="bg1"/>
              </a:solidFill>
              <a:latin typeface="Roboto Mono for Powerline" pitchFamily="2" charset="0"/>
              <a:ea typeface="Roboto Mono for Powerline" pitchFamily="2" charset="0"/>
            </a:endParaRPr>
          </a:p>
        </p:txBody>
      </p:sp>
      <p:sp>
        <p:nvSpPr>
          <p:cNvPr id="5" name="TextBox 4">
            <a:extLst>
              <a:ext uri="{FF2B5EF4-FFF2-40B4-BE49-F238E27FC236}">
                <a16:creationId xmlns:a16="http://schemas.microsoft.com/office/drawing/2014/main" id="{F620AE2E-FA52-4023-A556-5A323D8B388D}"/>
              </a:ext>
            </a:extLst>
          </p:cNvPr>
          <p:cNvSpPr txBox="1"/>
          <p:nvPr/>
        </p:nvSpPr>
        <p:spPr>
          <a:xfrm>
            <a:off x="0" y="5301528"/>
            <a:ext cx="12192000" cy="584775"/>
          </a:xfrm>
          <a:prstGeom prst="rect">
            <a:avLst/>
          </a:prstGeom>
          <a:noFill/>
        </p:spPr>
        <p:txBody>
          <a:bodyPr wrap="square" rtlCol="0">
            <a:spAutoFit/>
          </a:bodyPr>
          <a:lstStyle/>
          <a:p>
            <a:r>
              <a:rPr lang="en-US" sz="1600" dirty="0">
                <a:solidFill>
                  <a:schemeClr val="bg1"/>
                </a:solidFill>
                <a:latin typeface="Roboto Mono for Powerline" pitchFamily="2" charset="0"/>
                <a:ea typeface="Roboto Mono for Powerline" pitchFamily="2" charset="0"/>
              </a:rPr>
              <a:t>Key Insight 3: Nothing about that is specific to python, you can generalize it to other </a:t>
            </a:r>
          </a:p>
          <a:p>
            <a:r>
              <a:rPr lang="en-US" sz="1600" dirty="0">
                <a:solidFill>
                  <a:schemeClr val="bg1"/>
                </a:solidFill>
                <a:latin typeface="Roboto Mono for Powerline" pitchFamily="2" charset="0"/>
                <a:ea typeface="Roboto Mono for Powerline" pitchFamily="2" charset="0"/>
              </a:rPr>
              <a:t>Interpreted languages you might write! So many heads, such exploding.</a:t>
            </a:r>
            <a:endParaRPr lang="en-US" dirty="0">
              <a:solidFill>
                <a:schemeClr val="bg1"/>
              </a:solidFill>
              <a:latin typeface="Roboto Mono for Powerline" pitchFamily="2" charset="0"/>
              <a:ea typeface="Roboto Mono for Powerline" pitchFamily="2" charset="0"/>
            </a:endParaRPr>
          </a:p>
        </p:txBody>
      </p:sp>
    </p:spTree>
    <p:extLst>
      <p:ext uri="{BB962C8B-B14F-4D97-AF65-F5344CB8AC3E}">
        <p14:creationId xmlns:p14="http://schemas.microsoft.com/office/powerpoint/2010/main" val="12766507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1108105" y="101129"/>
            <a:ext cx="9975791" cy="537821"/>
          </a:xfrm>
        </p:spPr>
        <p:txBody>
          <a:bodyPr>
            <a:noAutofit/>
          </a:bodyPr>
          <a:lstStyle/>
          <a:p>
            <a:r>
              <a:rPr lang="en-US" sz="3600" dirty="0" err="1">
                <a:solidFill>
                  <a:schemeClr val="bg1"/>
                </a:solidFill>
                <a:latin typeface="Rough Draft" panose="00000400000000000000" pitchFamily="2" charset="0"/>
              </a:rPr>
              <a:t>Pypy</a:t>
            </a:r>
            <a:r>
              <a:rPr lang="en-US" sz="3600" dirty="0">
                <a:solidFill>
                  <a:schemeClr val="bg1"/>
                </a:solidFill>
                <a:latin typeface="Rough Draft" panose="00000400000000000000" pitchFamily="2" charset="0"/>
              </a:rPr>
              <a:t>, what do you get?</a:t>
            </a:r>
          </a:p>
        </p:txBody>
      </p:sp>
      <p:sp>
        <p:nvSpPr>
          <p:cNvPr id="3" name="TextBox 2">
            <a:extLst>
              <a:ext uri="{FF2B5EF4-FFF2-40B4-BE49-F238E27FC236}">
                <a16:creationId xmlns:a16="http://schemas.microsoft.com/office/drawing/2014/main" id="{7C9BE20E-5B52-49D3-B4C1-6EC3AAC3461F}"/>
              </a:ext>
            </a:extLst>
          </p:cNvPr>
          <p:cNvSpPr txBox="1"/>
          <p:nvPr/>
        </p:nvSpPr>
        <p:spPr>
          <a:xfrm>
            <a:off x="1519246" y="5002546"/>
            <a:ext cx="9153508" cy="1477328"/>
          </a:xfrm>
          <a:prstGeom prst="rect">
            <a:avLst/>
          </a:prstGeom>
          <a:noFill/>
        </p:spPr>
        <p:txBody>
          <a:bodyPr wrap="square" rtlCol="0">
            <a:spAutoFit/>
          </a:bodyPr>
          <a:lstStyle/>
          <a:p>
            <a:pPr marL="285750" indent="-285750" algn="ctr">
              <a:buFont typeface="Arial" panose="020B0604020202020204" pitchFamily="34" charset="0"/>
              <a:buChar char="•"/>
            </a:pPr>
            <a:r>
              <a:rPr lang="en-US" dirty="0">
                <a:solidFill>
                  <a:schemeClr val="bg1"/>
                </a:solidFill>
                <a:latin typeface="Roboto Mono for Powerline" pitchFamily="2" charset="0"/>
                <a:ea typeface="Roboto Mono for Powerline" pitchFamily="2" charset="0"/>
              </a:rPr>
              <a:t>Use-Case Dependent Speed Multiplier and/or Memory Efficiency.</a:t>
            </a:r>
          </a:p>
          <a:p>
            <a:pPr marL="285750" indent="-285750" algn="ctr">
              <a:buFont typeface="Arial" panose="020B0604020202020204" pitchFamily="34" charset="0"/>
              <a:buChar char="•"/>
            </a:pPr>
            <a:r>
              <a:rPr lang="en-US" dirty="0">
                <a:solidFill>
                  <a:schemeClr val="bg1"/>
                </a:solidFill>
                <a:latin typeface="Roboto Mono for Powerline" pitchFamily="2" charset="0"/>
                <a:ea typeface="Roboto Mono for Powerline" pitchFamily="2" charset="0"/>
              </a:rPr>
              <a:t>Average 4.4x speed up across benchmarks</a:t>
            </a:r>
          </a:p>
          <a:p>
            <a:pPr marL="285750" indent="-285750" algn="ctr">
              <a:buFont typeface="Arial" panose="020B0604020202020204" pitchFamily="34" charset="0"/>
              <a:buChar char="•"/>
            </a:pPr>
            <a:r>
              <a:rPr lang="en-US" dirty="0">
                <a:solidFill>
                  <a:schemeClr val="bg1"/>
                </a:solidFill>
                <a:latin typeface="Roboto Mono for Powerline" pitchFamily="2" charset="0"/>
                <a:ea typeface="Roboto Mono for Powerline" pitchFamily="2" charset="0"/>
              </a:rPr>
              <a:t>It Passes compatibility test suite for </a:t>
            </a:r>
            <a:r>
              <a:rPr lang="en-US" dirty="0" err="1">
                <a:solidFill>
                  <a:schemeClr val="bg1"/>
                </a:solidFill>
                <a:latin typeface="Roboto Mono for Powerline" pitchFamily="2" charset="0"/>
                <a:ea typeface="Roboto Mono for Powerline" pitchFamily="2" charset="0"/>
              </a:rPr>
              <a:t>CPython</a:t>
            </a:r>
            <a:r>
              <a:rPr lang="en-US" dirty="0">
                <a:solidFill>
                  <a:schemeClr val="bg1"/>
                </a:solidFill>
                <a:latin typeface="Roboto Mono for Powerline" pitchFamily="2" charset="0"/>
                <a:ea typeface="Roboto Mono for Powerline" pitchFamily="2" charset="0"/>
              </a:rPr>
              <a:t> 2.7.18 and 3.7.9</a:t>
            </a:r>
          </a:p>
          <a:p>
            <a:pPr marL="285750" indent="-285750" algn="ctr">
              <a:buFont typeface="Arial" panose="020B0604020202020204" pitchFamily="34" charset="0"/>
              <a:buChar char="•"/>
            </a:pPr>
            <a:r>
              <a:rPr lang="en-US" dirty="0">
                <a:solidFill>
                  <a:schemeClr val="bg1"/>
                </a:solidFill>
                <a:latin typeface="Roboto Mono for Powerline" pitchFamily="2" charset="0"/>
                <a:ea typeface="Roboto Mono for Powerline" pitchFamily="2" charset="0"/>
              </a:rPr>
              <a:t>C-Extensions must be recompiled though</a:t>
            </a:r>
          </a:p>
          <a:p>
            <a:pPr marL="285750" indent="-285750" algn="ctr">
              <a:buFont typeface="Arial" panose="020B0604020202020204" pitchFamily="34" charset="0"/>
              <a:buChar char="•"/>
            </a:pPr>
            <a:r>
              <a:rPr lang="en-US" dirty="0">
                <a:solidFill>
                  <a:schemeClr val="bg1"/>
                </a:solidFill>
                <a:latin typeface="Roboto Mono for Powerline" pitchFamily="2" charset="0"/>
                <a:ea typeface="Roboto Mono for Powerline" pitchFamily="2" charset="0"/>
              </a:rPr>
              <a:t>Oh! It Also Has A </a:t>
            </a:r>
            <a:r>
              <a:rPr lang="en-US" dirty="0" err="1">
                <a:solidFill>
                  <a:schemeClr val="bg1"/>
                </a:solidFill>
                <a:latin typeface="Roboto Mono for Powerline" pitchFamily="2" charset="0"/>
                <a:ea typeface="Roboto Mono for Powerline" pitchFamily="2" charset="0"/>
              </a:rPr>
              <a:t>Stackless</a:t>
            </a:r>
            <a:r>
              <a:rPr lang="en-US" dirty="0">
                <a:solidFill>
                  <a:schemeClr val="bg1"/>
                </a:solidFill>
                <a:latin typeface="Roboto Mono for Powerline" pitchFamily="2" charset="0"/>
                <a:ea typeface="Roboto Mono for Powerline" pitchFamily="2" charset="0"/>
              </a:rPr>
              <a:t> Mode</a:t>
            </a:r>
          </a:p>
        </p:txBody>
      </p:sp>
      <p:pic>
        <p:nvPicPr>
          <p:cNvPr id="5" name="Picture 4">
            <a:extLst>
              <a:ext uri="{FF2B5EF4-FFF2-40B4-BE49-F238E27FC236}">
                <a16:creationId xmlns:a16="http://schemas.microsoft.com/office/drawing/2014/main" id="{E0B57660-166B-4C8E-A3AB-63E35E4F8B50}"/>
              </a:ext>
            </a:extLst>
          </p:cNvPr>
          <p:cNvPicPr>
            <a:picLocks noChangeAspect="1"/>
          </p:cNvPicPr>
          <p:nvPr/>
        </p:nvPicPr>
        <p:blipFill>
          <a:blip r:embed="rId2"/>
          <a:stretch>
            <a:fillRect/>
          </a:stretch>
        </p:blipFill>
        <p:spPr>
          <a:xfrm>
            <a:off x="2545187" y="740079"/>
            <a:ext cx="7101626" cy="4161338"/>
          </a:xfrm>
          <a:prstGeom prst="rect">
            <a:avLst/>
          </a:prstGeom>
        </p:spPr>
      </p:pic>
    </p:spTree>
    <p:extLst>
      <p:ext uri="{BB962C8B-B14F-4D97-AF65-F5344CB8AC3E}">
        <p14:creationId xmlns:p14="http://schemas.microsoft.com/office/powerpoint/2010/main" val="10219319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992645" y="154388"/>
            <a:ext cx="9975791" cy="983848"/>
          </a:xfrm>
        </p:spPr>
        <p:txBody>
          <a:bodyPr>
            <a:noAutofit/>
          </a:bodyPr>
          <a:lstStyle/>
          <a:p>
            <a:r>
              <a:rPr lang="en-US" sz="3600" dirty="0">
                <a:solidFill>
                  <a:schemeClr val="bg1"/>
                </a:solidFill>
                <a:latin typeface="Rough Draft" panose="00000400000000000000" pitchFamily="2" charset="0"/>
              </a:rPr>
              <a:t>Change the bytecode and </a:t>
            </a:r>
            <a:r>
              <a:rPr lang="en-US" sz="3600" dirty="0" err="1">
                <a:solidFill>
                  <a:schemeClr val="bg1"/>
                </a:solidFill>
                <a:latin typeface="Rough Draft" panose="00000400000000000000" pitchFamily="2" charset="0"/>
              </a:rPr>
              <a:t>vm</a:t>
            </a:r>
            <a:r>
              <a:rPr lang="en-US" sz="3600" dirty="0">
                <a:solidFill>
                  <a:schemeClr val="bg1"/>
                </a:solidFill>
                <a:latin typeface="Rough Draft" panose="00000400000000000000" pitchFamily="2" charset="0"/>
              </a:rPr>
              <a:t>/runtime to another language, java, </a:t>
            </a:r>
            <a:r>
              <a:rPr lang="en-US" sz="3600" dirty="0" err="1">
                <a:solidFill>
                  <a:schemeClr val="bg1"/>
                </a:solidFill>
                <a:latin typeface="Rough Draft" panose="00000400000000000000" pitchFamily="2" charset="0"/>
              </a:rPr>
              <a:t>.net</a:t>
            </a:r>
            <a:endParaRPr lang="en-US" sz="3600" dirty="0">
              <a:solidFill>
                <a:schemeClr val="bg1"/>
              </a:solidFill>
              <a:latin typeface="Rough Draft" panose="00000400000000000000" pitchFamily="2" charset="0"/>
            </a:endParaRPr>
          </a:p>
        </p:txBody>
      </p:sp>
      <p:sp>
        <p:nvSpPr>
          <p:cNvPr id="3" name="TextBox 2">
            <a:extLst>
              <a:ext uri="{FF2B5EF4-FFF2-40B4-BE49-F238E27FC236}">
                <a16:creationId xmlns:a16="http://schemas.microsoft.com/office/drawing/2014/main" id="{7C9BE20E-5B52-49D3-B4C1-6EC3AAC3461F}"/>
              </a:ext>
            </a:extLst>
          </p:cNvPr>
          <p:cNvSpPr txBox="1"/>
          <p:nvPr/>
        </p:nvSpPr>
        <p:spPr>
          <a:xfrm>
            <a:off x="90697" y="2367165"/>
            <a:ext cx="6949440" cy="923330"/>
          </a:xfrm>
          <a:prstGeom prst="rect">
            <a:avLst/>
          </a:prstGeom>
          <a:noFill/>
        </p:spPr>
        <p:txBody>
          <a:bodyPr wrap="square" rtlCol="0">
            <a:spAutoFit/>
          </a:bodyPr>
          <a:lstStyle/>
          <a:p>
            <a:r>
              <a:rPr lang="en-US" dirty="0">
                <a:solidFill>
                  <a:schemeClr val="bg1"/>
                </a:solidFill>
                <a:latin typeface="Roboto Mono for Powerline" pitchFamily="2" charset="0"/>
                <a:ea typeface="Roboto Mono for Powerline" pitchFamily="2" charset="0"/>
              </a:rPr>
              <a:t>Key Insight 1: Python Syntax And Semantics Could be Compiled to a different intermediate format</a:t>
            </a:r>
          </a:p>
          <a:p>
            <a:r>
              <a:rPr lang="en-US" dirty="0">
                <a:solidFill>
                  <a:schemeClr val="bg1"/>
                </a:solidFill>
                <a:latin typeface="Roboto Mono for Powerline" pitchFamily="2" charset="0"/>
                <a:ea typeface="Roboto Mono for Powerline" pitchFamily="2" charset="0"/>
              </a:rPr>
              <a:t>(like a different bytecode)</a:t>
            </a:r>
          </a:p>
        </p:txBody>
      </p:sp>
      <p:sp>
        <p:nvSpPr>
          <p:cNvPr id="14" name="TextBox 13">
            <a:extLst>
              <a:ext uri="{FF2B5EF4-FFF2-40B4-BE49-F238E27FC236}">
                <a16:creationId xmlns:a16="http://schemas.microsoft.com/office/drawing/2014/main" id="{1D1A8BF9-4D01-4508-BD55-4CEC31CC6B66}"/>
              </a:ext>
            </a:extLst>
          </p:cNvPr>
          <p:cNvSpPr txBox="1"/>
          <p:nvPr/>
        </p:nvSpPr>
        <p:spPr>
          <a:xfrm>
            <a:off x="90697" y="4490835"/>
            <a:ext cx="6949440" cy="1107996"/>
          </a:xfrm>
          <a:prstGeom prst="rect">
            <a:avLst/>
          </a:prstGeom>
          <a:noFill/>
        </p:spPr>
        <p:txBody>
          <a:bodyPr wrap="square" rtlCol="0">
            <a:spAutoFit/>
          </a:bodyPr>
          <a:lstStyle/>
          <a:p>
            <a:r>
              <a:rPr lang="en-US" sz="1600" dirty="0">
                <a:solidFill>
                  <a:schemeClr val="bg1"/>
                </a:solidFill>
                <a:latin typeface="Roboto Mono for Powerline" pitchFamily="2" charset="0"/>
                <a:ea typeface="Roboto Mono for Powerline" pitchFamily="2" charset="0"/>
              </a:rPr>
              <a:t>Key </a:t>
            </a:r>
            <a:r>
              <a:rPr lang="en-US" dirty="0">
                <a:solidFill>
                  <a:schemeClr val="bg1"/>
                </a:solidFill>
                <a:latin typeface="Roboto Mono for Powerline" pitchFamily="2" charset="0"/>
                <a:ea typeface="Roboto Mono for Powerline" pitchFamily="2" charset="0"/>
              </a:rPr>
              <a:t>Insight</a:t>
            </a:r>
            <a:r>
              <a:rPr lang="en-US" sz="1600" dirty="0">
                <a:solidFill>
                  <a:schemeClr val="bg1"/>
                </a:solidFill>
                <a:latin typeface="Roboto Mono for Powerline" pitchFamily="2" charset="0"/>
                <a:ea typeface="Roboto Mono for Powerline" pitchFamily="2" charset="0"/>
              </a:rPr>
              <a:t> 2: If that other language already has its own runtime environment, then you could write the compilation portion such that the resulting program could be some mixture of python and that other language</a:t>
            </a:r>
          </a:p>
        </p:txBody>
      </p:sp>
      <p:pic>
        <p:nvPicPr>
          <p:cNvPr id="2050" name="Picture 2" descr="xkcd: Universal Converter Box">
            <a:extLst>
              <a:ext uri="{FF2B5EF4-FFF2-40B4-BE49-F238E27FC236}">
                <a16:creationId xmlns:a16="http://schemas.microsoft.com/office/drawing/2014/main" id="{CB203FBD-7468-482E-AE49-15012ABC260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3083" y="2121325"/>
            <a:ext cx="5088220" cy="385931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D817C52-FF92-4856-ADAF-F5BA7686BB29}"/>
              </a:ext>
            </a:extLst>
          </p:cNvPr>
          <p:cNvSpPr txBox="1"/>
          <p:nvPr/>
        </p:nvSpPr>
        <p:spPr>
          <a:xfrm>
            <a:off x="9399269" y="6502467"/>
            <a:ext cx="4192545" cy="338554"/>
          </a:xfrm>
          <a:prstGeom prst="rect">
            <a:avLst/>
          </a:prstGeom>
          <a:noFill/>
        </p:spPr>
        <p:txBody>
          <a:bodyPr wrap="square">
            <a:spAutoFit/>
          </a:bodyPr>
          <a:lstStyle/>
          <a:p>
            <a:pPr>
              <a:spcAft>
                <a:spcPts val="600"/>
              </a:spcAft>
            </a:pPr>
            <a:r>
              <a:rPr lang="en-US" sz="1600" dirty="0">
                <a:solidFill>
                  <a:schemeClr val="bg1"/>
                </a:solidFill>
              </a:rPr>
              <a:t>https://xkcd.com/license.html</a:t>
            </a:r>
          </a:p>
        </p:txBody>
      </p:sp>
    </p:spTree>
    <p:extLst>
      <p:ext uri="{BB962C8B-B14F-4D97-AF65-F5344CB8AC3E}">
        <p14:creationId xmlns:p14="http://schemas.microsoft.com/office/powerpoint/2010/main" val="29161944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1108104" y="615783"/>
            <a:ext cx="9975791" cy="537821"/>
          </a:xfrm>
        </p:spPr>
        <p:txBody>
          <a:bodyPr>
            <a:noAutofit/>
          </a:bodyPr>
          <a:lstStyle/>
          <a:p>
            <a:r>
              <a:rPr lang="en-US" sz="3600" dirty="0">
                <a:solidFill>
                  <a:schemeClr val="bg1"/>
                </a:solidFill>
                <a:latin typeface="Rough Draft" panose="00000400000000000000" pitchFamily="2" charset="0"/>
              </a:rPr>
              <a:t>Iron Python, java, what do you get?</a:t>
            </a:r>
          </a:p>
        </p:txBody>
      </p:sp>
      <p:sp>
        <p:nvSpPr>
          <p:cNvPr id="7" name="TextBox 6">
            <a:extLst>
              <a:ext uri="{FF2B5EF4-FFF2-40B4-BE49-F238E27FC236}">
                <a16:creationId xmlns:a16="http://schemas.microsoft.com/office/drawing/2014/main" id="{94650495-6A59-47B8-877B-D23CA9462ABF}"/>
              </a:ext>
            </a:extLst>
          </p:cNvPr>
          <p:cNvSpPr txBox="1"/>
          <p:nvPr/>
        </p:nvSpPr>
        <p:spPr>
          <a:xfrm>
            <a:off x="410501" y="1495965"/>
            <a:ext cx="6949440" cy="830997"/>
          </a:xfrm>
          <a:prstGeom prst="rect">
            <a:avLst/>
          </a:prstGeom>
          <a:noFill/>
        </p:spPr>
        <p:txBody>
          <a:bodyPr wrap="square" rtlCol="0">
            <a:spAutoFit/>
          </a:bodyPr>
          <a:lstStyle/>
          <a:p>
            <a:r>
              <a:rPr lang="en-US" sz="1600" dirty="0">
                <a:solidFill>
                  <a:schemeClr val="bg1"/>
                </a:solidFill>
                <a:latin typeface="Roboto Mono for Powerline" pitchFamily="2" charset="0"/>
                <a:ea typeface="Roboto Mono for Powerline" pitchFamily="2" charset="0"/>
              </a:rPr>
              <a:t>A Python Interactive Runtime Interpreter where you can write python code that can call your C# Assemblies or Java Libraries and operate on C# or Java Types</a:t>
            </a:r>
          </a:p>
        </p:txBody>
      </p:sp>
      <p:sp>
        <p:nvSpPr>
          <p:cNvPr id="8" name="TextBox 7">
            <a:extLst>
              <a:ext uri="{FF2B5EF4-FFF2-40B4-BE49-F238E27FC236}">
                <a16:creationId xmlns:a16="http://schemas.microsoft.com/office/drawing/2014/main" id="{89BF64EF-4ECC-4CD6-8CDF-BBB9E49F5FF7}"/>
              </a:ext>
            </a:extLst>
          </p:cNvPr>
          <p:cNvSpPr txBox="1"/>
          <p:nvPr/>
        </p:nvSpPr>
        <p:spPr>
          <a:xfrm>
            <a:off x="5924549" y="3429000"/>
            <a:ext cx="6949440" cy="830997"/>
          </a:xfrm>
          <a:prstGeom prst="rect">
            <a:avLst/>
          </a:prstGeom>
          <a:noFill/>
        </p:spPr>
        <p:txBody>
          <a:bodyPr wrap="square" rtlCol="0">
            <a:spAutoFit/>
          </a:bodyPr>
          <a:lstStyle/>
          <a:p>
            <a:r>
              <a:rPr lang="en-US" sz="1600" dirty="0">
                <a:solidFill>
                  <a:schemeClr val="bg1"/>
                </a:solidFill>
                <a:latin typeface="Roboto Mono for Powerline" pitchFamily="2" charset="0"/>
                <a:ea typeface="Roboto Mono for Powerline" pitchFamily="2" charset="0"/>
              </a:rPr>
              <a:t>A Way To Embed The Python Interpreter Into Your</a:t>
            </a:r>
          </a:p>
          <a:p>
            <a:r>
              <a:rPr lang="en-US" sz="1600" dirty="0">
                <a:solidFill>
                  <a:schemeClr val="bg1"/>
                </a:solidFill>
                <a:latin typeface="Roboto Mono for Powerline" pitchFamily="2" charset="0"/>
                <a:ea typeface="Roboto Mono for Powerline" pitchFamily="2" charset="0"/>
              </a:rPr>
              <a:t>Code So That Your Java or </a:t>
            </a:r>
            <a:r>
              <a:rPr lang="en-US" sz="1600" dirty="0" err="1">
                <a:solidFill>
                  <a:schemeClr val="bg1"/>
                </a:solidFill>
                <a:latin typeface="Roboto Mono for Powerline" pitchFamily="2" charset="0"/>
                <a:ea typeface="Roboto Mono for Powerline" pitchFamily="2" charset="0"/>
              </a:rPr>
              <a:t>.Net</a:t>
            </a:r>
            <a:r>
              <a:rPr lang="en-US" sz="1600" dirty="0">
                <a:solidFill>
                  <a:schemeClr val="bg1"/>
                </a:solidFill>
                <a:latin typeface="Roboto Mono for Powerline" pitchFamily="2" charset="0"/>
                <a:ea typeface="Roboto Mono for Powerline" pitchFamily="2" charset="0"/>
              </a:rPr>
              <a:t> Application Can </a:t>
            </a:r>
          </a:p>
          <a:p>
            <a:r>
              <a:rPr lang="en-US" sz="1600" dirty="0">
                <a:solidFill>
                  <a:schemeClr val="bg1"/>
                </a:solidFill>
                <a:latin typeface="Roboto Mono for Powerline" pitchFamily="2" charset="0"/>
                <a:ea typeface="Roboto Mono for Powerline" pitchFamily="2" charset="0"/>
              </a:rPr>
              <a:t>Run Modules Scripted In Python</a:t>
            </a:r>
          </a:p>
        </p:txBody>
      </p:sp>
      <p:sp>
        <p:nvSpPr>
          <p:cNvPr id="9" name="TextBox 8">
            <a:extLst>
              <a:ext uri="{FF2B5EF4-FFF2-40B4-BE49-F238E27FC236}">
                <a16:creationId xmlns:a16="http://schemas.microsoft.com/office/drawing/2014/main" id="{A1E60FAD-B053-4221-AC70-2CC955086A7E}"/>
              </a:ext>
            </a:extLst>
          </p:cNvPr>
          <p:cNvSpPr txBox="1"/>
          <p:nvPr/>
        </p:nvSpPr>
        <p:spPr>
          <a:xfrm>
            <a:off x="410501" y="5509311"/>
            <a:ext cx="11552200" cy="1077218"/>
          </a:xfrm>
          <a:prstGeom prst="rect">
            <a:avLst/>
          </a:prstGeom>
          <a:noFill/>
        </p:spPr>
        <p:txBody>
          <a:bodyPr wrap="square" rtlCol="0">
            <a:spAutoFit/>
          </a:bodyPr>
          <a:lstStyle/>
          <a:p>
            <a:r>
              <a:rPr lang="en-US" sz="1600" dirty="0">
                <a:solidFill>
                  <a:schemeClr val="bg1"/>
                </a:solidFill>
                <a:latin typeface="Roboto Mono for Powerline" pitchFamily="2" charset="0"/>
                <a:ea typeface="Roboto Mono for Powerline" pitchFamily="2" charset="0"/>
              </a:rPr>
              <a:t>Faster Development Once People Get Used To It, also</a:t>
            </a:r>
          </a:p>
          <a:p>
            <a:r>
              <a:rPr lang="en-US" sz="1600" dirty="0">
                <a:solidFill>
                  <a:schemeClr val="bg1"/>
                </a:solidFill>
                <a:latin typeface="Roboto Mono for Powerline" pitchFamily="2" charset="0"/>
                <a:ea typeface="Roboto Mono for Powerline" pitchFamily="2" charset="0"/>
              </a:rPr>
              <a:t>Creative things like scripting tools for tests, easier fakes and mocks and a python test bed that runs your Java application and makes alterations to it at runtime so you can assert on how the system reacts</a:t>
            </a:r>
          </a:p>
        </p:txBody>
      </p:sp>
      <p:pic>
        <p:nvPicPr>
          <p:cNvPr id="4100" name="Picture 4" descr="Communication">
            <a:extLst>
              <a:ext uri="{FF2B5EF4-FFF2-40B4-BE49-F238E27FC236}">
                <a16:creationId xmlns:a16="http://schemas.microsoft.com/office/drawing/2014/main" id="{14D67E78-B969-4CB3-812D-8DB31A4CF1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0501" y="2395427"/>
            <a:ext cx="5277775" cy="3045419"/>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0648D27-5501-4657-92AE-4530FC4A0AC6}"/>
              </a:ext>
            </a:extLst>
          </p:cNvPr>
          <p:cNvSpPr txBox="1"/>
          <p:nvPr/>
        </p:nvSpPr>
        <p:spPr>
          <a:xfrm>
            <a:off x="9399269" y="6502467"/>
            <a:ext cx="4192545" cy="338554"/>
          </a:xfrm>
          <a:prstGeom prst="rect">
            <a:avLst/>
          </a:prstGeom>
          <a:noFill/>
        </p:spPr>
        <p:txBody>
          <a:bodyPr wrap="square">
            <a:spAutoFit/>
          </a:bodyPr>
          <a:lstStyle/>
          <a:p>
            <a:pPr>
              <a:spcAft>
                <a:spcPts val="600"/>
              </a:spcAft>
            </a:pPr>
            <a:r>
              <a:rPr lang="en-US" sz="1600" dirty="0">
                <a:solidFill>
                  <a:schemeClr val="bg1"/>
                </a:solidFill>
              </a:rPr>
              <a:t>https://xkcd.com/license.html</a:t>
            </a:r>
          </a:p>
        </p:txBody>
      </p:sp>
    </p:spTree>
    <p:extLst>
      <p:ext uri="{BB962C8B-B14F-4D97-AF65-F5344CB8AC3E}">
        <p14:creationId xmlns:p14="http://schemas.microsoft.com/office/powerpoint/2010/main" val="15077182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850032" y="644648"/>
            <a:ext cx="9975791" cy="983848"/>
          </a:xfrm>
        </p:spPr>
        <p:txBody>
          <a:bodyPr>
            <a:noAutofit/>
          </a:bodyPr>
          <a:lstStyle/>
          <a:p>
            <a:r>
              <a:rPr lang="en-US" sz="3600" dirty="0">
                <a:solidFill>
                  <a:schemeClr val="bg1"/>
                </a:solidFill>
                <a:latin typeface="Rough Draft" panose="00000400000000000000" pitchFamily="2" charset="0"/>
              </a:rPr>
              <a:t>You could write a compiler to translate </a:t>
            </a:r>
            <a:r>
              <a:rPr lang="en-US" sz="3600" dirty="0" err="1">
                <a:solidFill>
                  <a:schemeClr val="bg1"/>
                </a:solidFill>
                <a:latin typeface="Rough Draft" panose="00000400000000000000" pitchFamily="2" charset="0"/>
              </a:rPr>
              <a:t>cpython</a:t>
            </a:r>
            <a:r>
              <a:rPr lang="en-US" sz="3600" dirty="0">
                <a:solidFill>
                  <a:schemeClr val="bg1"/>
                </a:solidFill>
                <a:latin typeface="Rough Draft" panose="00000400000000000000" pitchFamily="2" charset="0"/>
              </a:rPr>
              <a:t> to a faster language, </a:t>
            </a:r>
            <a:r>
              <a:rPr lang="en-US" sz="3600" dirty="0" err="1">
                <a:solidFill>
                  <a:schemeClr val="bg1"/>
                </a:solidFill>
                <a:latin typeface="Rough Draft" panose="00000400000000000000" pitchFamily="2" charset="0"/>
              </a:rPr>
              <a:t>cython</a:t>
            </a:r>
            <a:endParaRPr lang="en-US" sz="3600" dirty="0">
              <a:solidFill>
                <a:schemeClr val="bg1"/>
              </a:solidFill>
              <a:latin typeface="Rough Draft" panose="00000400000000000000" pitchFamily="2" charset="0"/>
            </a:endParaRPr>
          </a:p>
        </p:txBody>
      </p:sp>
      <p:sp>
        <p:nvSpPr>
          <p:cNvPr id="3" name="TextBox 2">
            <a:extLst>
              <a:ext uri="{FF2B5EF4-FFF2-40B4-BE49-F238E27FC236}">
                <a16:creationId xmlns:a16="http://schemas.microsoft.com/office/drawing/2014/main" id="{7C9BE20E-5B52-49D3-B4C1-6EC3AAC3461F}"/>
              </a:ext>
            </a:extLst>
          </p:cNvPr>
          <p:cNvSpPr txBox="1"/>
          <p:nvPr/>
        </p:nvSpPr>
        <p:spPr>
          <a:xfrm>
            <a:off x="90697" y="2367165"/>
            <a:ext cx="9841868" cy="923330"/>
          </a:xfrm>
          <a:prstGeom prst="rect">
            <a:avLst/>
          </a:prstGeom>
          <a:noFill/>
        </p:spPr>
        <p:txBody>
          <a:bodyPr wrap="square" rtlCol="0">
            <a:spAutoFit/>
          </a:bodyPr>
          <a:lstStyle/>
          <a:p>
            <a:r>
              <a:rPr lang="en-US" dirty="0">
                <a:solidFill>
                  <a:schemeClr val="bg1"/>
                </a:solidFill>
                <a:latin typeface="Roboto Mono for Powerline" pitchFamily="2" charset="0"/>
                <a:ea typeface="Roboto Mono for Powerline" pitchFamily="2" charset="0"/>
              </a:rPr>
              <a:t>Key Insight 1: You could create a language that is pretty much python but allows additional optimization annotations like C/C++ type declarations</a:t>
            </a:r>
          </a:p>
        </p:txBody>
      </p:sp>
      <p:sp>
        <p:nvSpPr>
          <p:cNvPr id="14" name="TextBox 13">
            <a:extLst>
              <a:ext uri="{FF2B5EF4-FFF2-40B4-BE49-F238E27FC236}">
                <a16:creationId xmlns:a16="http://schemas.microsoft.com/office/drawing/2014/main" id="{1D1A8BF9-4D01-4508-BD55-4CEC31CC6B66}"/>
              </a:ext>
            </a:extLst>
          </p:cNvPr>
          <p:cNvSpPr txBox="1"/>
          <p:nvPr/>
        </p:nvSpPr>
        <p:spPr>
          <a:xfrm>
            <a:off x="90696" y="4255943"/>
            <a:ext cx="10252929" cy="1107996"/>
          </a:xfrm>
          <a:prstGeom prst="rect">
            <a:avLst/>
          </a:prstGeom>
          <a:noFill/>
        </p:spPr>
        <p:txBody>
          <a:bodyPr wrap="square" rtlCol="0">
            <a:spAutoFit/>
          </a:bodyPr>
          <a:lstStyle/>
          <a:p>
            <a:r>
              <a:rPr lang="en-US" sz="1600" dirty="0">
                <a:solidFill>
                  <a:schemeClr val="bg1"/>
                </a:solidFill>
                <a:latin typeface="Roboto Mono for Powerline" pitchFamily="2" charset="0"/>
                <a:ea typeface="Roboto Mono for Powerline" pitchFamily="2" charset="0"/>
              </a:rPr>
              <a:t>Key </a:t>
            </a:r>
            <a:r>
              <a:rPr lang="en-US" dirty="0">
                <a:solidFill>
                  <a:schemeClr val="bg1"/>
                </a:solidFill>
                <a:latin typeface="Roboto Mono for Powerline" pitchFamily="2" charset="0"/>
                <a:ea typeface="Roboto Mono for Powerline" pitchFamily="2" charset="0"/>
              </a:rPr>
              <a:t>Insight</a:t>
            </a:r>
            <a:r>
              <a:rPr lang="en-US" sz="1600" dirty="0">
                <a:solidFill>
                  <a:schemeClr val="bg1"/>
                </a:solidFill>
                <a:latin typeface="Roboto Mono for Powerline" pitchFamily="2" charset="0"/>
                <a:ea typeface="Roboto Mono for Powerline" pitchFamily="2" charset="0"/>
              </a:rPr>
              <a:t> 2: having a compiler like this allows you build C code with python that can be dynamically linked back to the </a:t>
            </a:r>
            <a:r>
              <a:rPr lang="en-US" sz="1600" dirty="0" err="1">
                <a:solidFill>
                  <a:schemeClr val="bg1"/>
                </a:solidFill>
                <a:latin typeface="Roboto Mono for Powerline" pitchFamily="2" charset="0"/>
                <a:ea typeface="Roboto Mono for Powerline" pitchFamily="2" charset="0"/>
              </a:rPr>
              <a:t>CPython</a:t>
            </a:r>
            <a:r>
              <a:rPr lang="en-US" sz="1600" dirty="0">
                <a:solidFill>
                  <a:schemeClr val="bg1"/>
                </a:solidFill>
                <a:latin typeface="Roboto Mono for Powerline" pitchFamily="2" charset="0"/>
                <a:ea typeface="Roboto Mono for Powerline" pitchFamily="2" charset="0"/>
              </a:rPr>
              <a:t> interpreter at runtime, so you are effectively removing a lot of the pain of wrapping python code in a C/C++ extension  </a:t>
            </a:r>
          </a:p>
        </p:txBody>
      </p:sp>
    </p:spTree>
    <p:extLst>
      <p:ext uri="{BB962C8B-B14F-4D97-AF65-F5344CB8AC3E}">
        <p14:creationId xmlns:p14="http://schemas.microsoft.com/office/powerpoint/2010/main" val="16936029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640079" y="2053641"/>
            <a:ext cx="3669161" cy="2760098"/>
          </a:xfrm>
        </p:spPr>
        <p:txBody>
          <a:bodyPr vert="horz" lIns="91440" tIns="45720" rIns="91440" bIns="45720" rtlCol="0" anchor="ctr">
            <a:normAutofit/>
          </a:bodyPr>
          <a:lstStyle/>
          <a:p>
            <a:pPr algn="l"/>
            <a:r>
              <a:rPr lang="en-US" sz="4400" kern="1200">
                <a:solidFill>
                  <a:srgbClr val="FFFFFF"/>
                </a:solidFill>
                <a:latin typeface="Rough Draft" panose="00000400000000000000" pitchFamily="2" charset="0"/>
              </a:rPr>
              <a:t>Who Am I?</a:t>
            </a:r>
            <a:endParaRPr lang="en-US" sz="4400" kern="1200" dirty="0">
              <a:solidFill>
                <a:srgbClr val="FFFFFF"/>
              </a:solidFill>
              <a:latin typeface="Rough Draft" panose="00000400000000000000" pitchFamily="2" charset="0"/>
            </a:endParaRPr>
          </a:p>
        </p:txBody>
      </p:sp>
      <p:sp>
        <p:nvSpPr>
          <p:cNvPr id="3" name="Subtitle 2">
            <a:extLst>
              <a:ext uri="{FF2B5EF4-FFF2-40B4-BE49-F238E27FC236}">
                <a16:creationId xmlns:a16="http://schemas.microsoft.com/office/drawing/2014/main" id="{C5581A86-A2C5-41D1-88D0-D57F95B8D921}"/>
              </a:ext>
            </a:extLst>
          </p:cNvPr>
          <p:cNvSpPr>
            <a:spLocks noGrp="1"/>
          </p:cNvSpPr>
          <p:nvPr>
            <p:ph type="subTitle" idx="1"/>
          </p:nvPr>
        </p:nvSpPr>
        <p:spPr>
          <a:xfrm>
            <a:off x="6096000" y="155536"/>
            <a:ext cx="5306084" cy="5230634"/>
          </a:xfrm>
        </p:spPr>
        <p:txBody>
          <a:bodyPr vert="horz" lIns="91440" tIns="45720" rIns="91440" bIns="45720" rtlCol="0" anchor="ctr">
            <a:normAutofit/>
          </a:bodyPr>
          <a:lstStyle/>
          <a:p>
            <a:pPr indent="-228600" algn="l">
              <a:buFont typeface="Arial" panose="020B0604020202020204" pitchFamily="34" charset="0"/>
              <a:buChar char="•"/>
            </a:pPr>
            <a:r>
              <a:rPr lang="en-US" dirty="0">
                <a:solidFill>
                  <a:srgbClr val="000000"/>
                </a:solidFill>
                <a:latin typeface="Roboto Mono for Powerline" pitchFamily="2" charset="0"/>
                <a:ea typeface="Roboto Mono for Powerline" pitchFamily="2" charset="0"/>
              </a:rPr>
              <a:t>Taylor Bird</a:t>
            </a:r>
          </a:p>
          <a:p>
            <a:pPr algn="l"/>
            <a:endParaRPr lang="en-US" dirty="0">
              <a:solidFill>
                <a:srgbClr val="000000"/>
              </a:solidFill>
              <a:latin typeface="Roboto Mono for Powerline" pitchFamily="2" charset="0"/>
              <a:ea typeface="Roboto Mono for Powerline" pitchFamily="2" charset="0"/>
            </a:endParaRPr>
          </a:p>
          <a:p>
            <a:pPr indent="-228600" algn="l">
              <a:buFont typeface="Arial" panose="020B0604020202020204" pitchFamily="34" charset="0"/>
              <a:buChar char="•"/>
            </a:pPr>
            <a:r>
              <a:rPr lang="en-US" dirty="0">
                <a:solidFill>
                  <a:srgbClr val="000000"/>
                </a:solidFill>
                <a:latin typeface="Roboto Mono for Powerline" pitchFamily="2" charset="0"/>
                <a:ea typeface="Roboto Mono for Powerline" pitchFamily="2" charset="0"/>
              </a:rPr>
              <a:t>Been coding a while</a:t>
            </a:r>
          </a:p>
          <a:p>
            <a:pPr indent="-228600" algn="l">
              <a:buFont typeface="Arial" panose="020B0604020202020204" pitchFamily="34" charset="0"/>
              <a:buChar char="•"/>
            </a:pPr>
            <a:endParaRPr lang="en-US" dirty="0">
              <a:solidFill>
                <a:srgbClr val="000000"/>
              </a:solidFill>
              <a:latin typeface="Roboto Mono for Powerline" pitchFamily="2" charset="0"/>
              <a:ea typeface="Roboto Mono for Powerline" pitchFamily="2" charset="0"/>
            </a:endParaRPr>
          </a:p>
          <a:p>
            <a:pPr indent="-228600" algn="l">
              <a:buFont typeface="Arial" panose="020B0604020202020204" pitchFamily="34" charset="0"/>
              <a:buChar char="•"/>
            </a:pPr>
            <a:r>
              <a:rPr lang="en-US" dirty="0">
                <a:solidFill>
                  <a:srgbClr val="000000"/>
                </a:solidFill>
                <a:latin typeface="Roboto Mono for Powerline" pitchFamily="2" charset="0"/>
                <a:ea typeface="Roboto Mono for Powerline" pitchFamily="2" charset="0"/>
              </a:rPr>
              <a:t>Like to stay curious</a:t>
            </a:r>
          </a:p>
          <a:p>
            <a:pPr indent="-228600" algn="l">
              <a:buFont typeface="Arial" panose="020B0604020202020204" pitchFamily="34" charset="0"/>
              <a:buChar char="•"/>
            </a:pPr>
            <a:endParaRPr lang="en-US" dirty="0">
              <a:solidFill>
                <a:srgbClr val="000000"/>
              </a:solidFill>
              <a:latin typeface="Roboto Mono for Powerline" pitchFamily="2" charset="0"/>
              <a:ea typeface="Roboto Mono for Powerline" pitchFamily="2" charset="0"/>
            </a:endParaRPr>
          </a:p>
          <a:p>
            <a:pPr indent="-228600" algn="l">
              <a:buFont typeface="Arial" panose="020B0604020202020204" pitchFamily="34" charset="0"/>
              <a:buChar char="•"/>
            </a:pPr>
            <a:r>
              <a:rPr lang="en-US" dirty="0">
                <a:solidFill>
                  <a:srgbClr val="000000"/>
                </a:solidFill>
                <a:latin typeface="Roboto Mono for Powerline" pitchFamily="2" charset="0"/>
                <a:ea typeface="Roboto Mono for Powerline" pitchFamily="2" charset="0"/>
              </a:rPr>
              <a:t>Work at Excella with others that feel the same way</a:t>
            </a:r>
          </a:p>
        </p:txBody>
      </p:sp>
      <p:pic>
        <p:nvPicPr>
          <p:cNvPr id="7" name="Picture 6" descr="Icon&#10;&#10;Description automatically generated with low confidence">
            <a:extLst>
              <a:ext uri="{FF2B5EF4-FFF2-40B4-BE49-F238E27FC236}">
                <a16:creationId xmlns:a16="http://schemas.microsoft.com/office/drawing/2014/main" id="{0756A369-D60E-459B-AF19-5EA470B160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75915" y="4413411"/>
            <a:ext cx="2746254" cy="2289053"/>
          </a:xfrm>
          <a:prstGeom prst="rect">
            <a:avLst/>
          </a:prstGeom>
        </p:spPr>
      </p:pic>
    </p:spTree>
    <p:extLst>
      <p:ext uri="{BB962C8B-B14F-4D97-AF65-F5344CB8AC3E}">
        <p14:creationId xmlns:p14="http://schemas.microsoft.com/office/powerpoint/2010/main" val="17535941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1108105" y="0"/>
            <a:ext cx="9975791" cy="537821"/>
          </a:xfrm>
        </p:spPr>
        <p:txBody>
          <a:bodyPr anchor="t">
            <a:noAutofit/>
          </a:bodyPr>
          <a:lstStyle/>
          <a:p>
            <a:r>
              <a:rPr lang="en-US" sz="3600" dirty="0">
                <a:solidFill>
                  <a:schemeClr val="bg1"/>
                </a:solidFill>
                <a:latin typeface="Rough Draft" panose="00000400000000000000" pitchFamily="2" charset="0"/>
              </a:rPr>
              <a:t>These All Seem Really Cool, why even use </a:t>
            </a:r>
            <a:r>
              <a:rPr lang="en-US" sz="3600" dirty="0" err="1">
                <a:solidFill>
                  <a:schemeClr val="bg1"/>
                </a:solidFill>
                <a:latin typeface="Rough Draft" panose="00000400000000000000" pitchFamily="2" charset="0"/>
              </a:rPr>
              <a:t>cpython</a:t>
            </a:r>
            <a:r>
              <a:rPr lang="en-US" sz="3600" dirty="0">
                <a:solidFill>
                  <a:schemeClr val="bg1"/>
                </a:solidFill>
                <a:latin typeface="Rough Draft" panose="00000400000000000000" pitchFamily="2" charset="0"/>
              </a:rPr>
              <a:t> anymore?</a:t>
            </a:r>
          </a:p>
        </p:txBody>
      </p:sp>
      <p:sp>
        <p:nvSpPr>
          <p:cNvPr id="3" name="TextBox 2">
            <a:extLst>
              <a:ext uri="{FF2B5EF4-FFF2-40B4-BE49-F238E27FC236}">
                <a16:creationId xmlns:a16="http://schemas.microsoft.com/office/drawing/2014/main" id="{3BAD6158-B84B-4D80-9E26-1FDECFC28F45}"/>
              </a:ext>
            </a:extLst>
          </p:cNvPr>
          <p:cNvSpPr txBox="1"/>
          <p:nvPr/>
        </p:nvSpPr>
        <p:spPr>
          <a:xfrm>
            <a:off x="0" y="1957897"/>
            <a:ext cx="9815120" cy="923330"/>
          </a:xfrm>
          <a:prstGeom prst="rect">
            <a:avLst/>
          </a:prstGeom>
          <a:noFill/>
        </p:spPr>
        <p:txBody>
          <a:bodyPr wrap="square" rtlCol="0">
            <a:spAutoFit/>
          </a:bodyPr>
          <a:lstStyle/>
          <a:p>
            <a:pPr marL="285750" indent="-285750">
              <a:buFont typeface="Arial" panose="020B0604020202020204" pitchFamily="34" charset="0"/>
              <a:buChar char="•"/>
            </a:pPr>
            <a:r>
              <a:rPr lang="en-US" dirty="0" err="1">
                <a:solidFill>
                  <a:schemeClr val="bg1"/>
                </a:solidFill>
                <a:latin typeface="Roboto Mono for Powerline" pitchFamily="2" charset="0"/>
                <a:ea typeface="Roboto Mono for Powerline" pitchFamily="2" charset="0"/>
              </a:rPr>
              <a:t>Cpython</a:t>
            </a:r>
            <a:r>
              <a:rPr lang="en-US" dirty="0">
                <a:solidFill>
                  <a:schemeClr val="bg1"/>
                </a:solidFill>
                <a:latin typeface="Roboto Mono for Powerline" pitchFamily="2" charset="0"/>
                <a:ea typeface="Roboto Mono for Powerline" pitchFamily="2" charset="0"/>
              </a:rPr>
              <a:t> Will Probably Always Be The Most Stable and Up To Date, Catering To The Most General Use Cases, Best Ease Of Use And Highest Productivity. </a:t>
            </a:r>
          </a:p>
        </p:txBody>
      </p:sp>
      <p:sp>
        <p:nvSpPr>
          <p:cNvPr id="4" name="TextBox 3">
            <a:extLst>
              <a:ext uri="{FF2B5EF4-FFF2-40B4-BE49-F238E27FC236}">
                <a16:creationId xmlns:a16="http://schemas.microsoft.com/office/drawing/2014/main" id="{F3BEF4D6-31FB-4E66-93C1-2F308FEACF52}"/>
              </a:ext>
            </a:extLst>
          </p:cNvPr>
          <p:cNvSpPr txBox="1"/>
          <p:nvPr/>
        </p:nvSpPr>
        <p:spPr>
          <a:xfrm>
            <a:off x="0" y="3314266"/>
            <a:ext cx="9296135" cy="923330"/>
          </a:xfrm>
          <a:prstGeom prst="rect">
            <a:avLst/>
          </a:prstGeom>
          <a:noFill/>
        </p:spPr>
        <p:txBody>
          <a:bodyPr wrap="none" rtlCol="0">
            <a:spAutoFit/>
          </a:bodyPr>
          <a:lstStyle/>
          <a:p>
            <a:pPr marL="285750" indent="-285750">
              <a:buFont typeface="Arial" panose="020B0604020202020204" pitchFamily="34" charset="0"/>
              <a:buChar char="•"/>
            </a:pPr>
            <a:r>
              <a:rPr lang="en-US" dirty="0">
                <a:solidFill>
                  <a:schemeClr val="bg1"/>
                </a:solidFill>
                <a:latin typeface="Roboto Mono for Powerline" pitchFamily="2" charset="0"/>
                <a:ea typeface="Roboto Mono for Powerline" pitchFamily="2" charset="0"/>
              </a:rPr>
              <a:t>To Differing Degrees, Other Implementations Have Learning Curves</a:t>
            </a:r>
          </a:p>
          <a:p>
            <a:r>
              <a:rPr lang="en-US" dirty="0">
                <a:solidFill>
                  <a:schemeClr val="bg1"/>
                </a:solidFill>
                <a:latin typeface="Roboto Mono for Powerline" pitchFamily="2" charset="0"/>
                <a:ea typeface="Roboto Mono for Powerline" pitchFamily="2" charset="0"/>
              </a:rPr>
              <a:t>  And Compatibility Problems Only Worth It If Your Use Case Needs</a:t>
            </a:r>
          </a:p>
          <a:p>
            <a:r>
              <a:rPr lang="en-US" dirty="0">
                <a:solidFill>
                  <a:schemeClr val="bg1"/>
                </a:solidFill>
                <a:latin typeface="Roboto Mono for Powerline" pitchFamily="2" charset="0"/>
                <a:ea typeface="Roboto Mono for Powerline" pitchFamily="2" charset="0"/>
              </a:rPr>
              <a:t>  What They Bring</a:t>
            </a:r>
          </a:p>
        </p:txBody>
      </p:sp>
      <p:sp>
        <p:nvSpPr>
          <p:cNvPr id="5" name="TextBox 4">
            <a:extLst>
              <a:ext uri="{FF2B5EF4-FFF2-40B4-BE49-F238E27FC236}">
                <a16:creationId xmlns:a16="http://schemas.microsoft.com/office/drawing/2014/main" id="{3BAD9C72-405B-456D-BB34-D35A89C6A95F}"/>
              </a:ext>
            </a:extLst>
          </p:cNvPr>
          <p:cNvSpPr txBox="1"/>
          <p:nvPr/>
        </p:nvSpPr>
        <p:spPr>
          <a:xfrm>
            <a:off x="0" y="4695409"/>
            <a:ext cx="9420837" cy="1754326"/>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latin typeface="Roboto Mono for Powerline" pitchFamily="2" charset="0"/>
                <a:ea typeface="Roboto Mono for Powerline" pitchFamily="2" charset="0"/>
              </a:rPr>
              <a:t>Just like you would with a third-party lib, feel free to experiment, but be willing To admit when it wasn’t a good fit. You don’t want your teammates saying something like: </a:t>
            </a:r>
          </a:p>
          <a:p>
            <a:r>
              <a:rPr lang="en-US" dirty="0">
                <a:solidFill>
                  <a:schemeClr val="bg1"/>
                </a:solidFill>
                <a:latin typeface="Roboto Mono for Powerline" pitchFamily="2" charset="0"/>
                <a:ea typeface="Roboto Mono for Powerline" pitchFamily="2" charset="0"/>
              </a:rPr>
              <a:t> </a:t>
            </a:r>
          </a:p>
          <a:p>
            <a:r>
              <a:rPr lang="en-US" dirty="0">
                <a:solidFill>
                  <a:schemeClr val="bg1"/>
                </a:solidFill>
                <a:latin typeface="Roboto Mono for Powerline" pitchFamily="2" charset="0"/>
                <a:ea typeface="Roboto Mono for Powerline" pitchFamily="2" charset="0"/>
              </a:rPr>
              <a:t>“They convinced us to use </a:t>
            </a:r>
            <a:r>
              <a:rPr lang="en-US" dirty="0" err="1">
                <a:solidFill>
                  <a:schemeClr val="bg1"/>
                </a:solidFill>
                <a:latin typeface="Roboto Mono for Powerline" pitchFamily="2" charset="0"/>
                <a:ea typeface="Roboto Mono for Powerline" pitchFamily="2" charset="0"/>
              </a:rPr>
              <a:t>Pypy</a:t>
            </a:r>
            <a:r>
              <a:rPr lang="en-US" dirty="0">
                <a:solidFill>
                  <a:schemeClr val="bg1"/>
                </a:solidFill>
                <a:latin typeface="Roboto Mono for Powerline" pitchFamily="2" charset="0"/>
                <a:ea typeface="Roboto Mono for Powerline" pitchFamily="2" charset="0"/>
              </a:rPr>
              <a:t> and wouldn’t give up on it when some of our C Extensions broke, now we are rewriting them all in CFFI.”  </a:t>
            </a:r>
          </a:p>
        </p:txBody>
      </p:sp>
      <p:pic>
        <p:nvPicPr>
          <p:cNvPr id="5122" name="Picture 2" descr="xkcd: XKCD Stack">
            <a:extLst>
              <a:ext uri="{FF2B5EF4-FFF2-40B4-BE49-F238E27FC236}">
                <a16:creationId xmlns:a16="http://schemas.microsoft.com/office/drawing/2014/main" id="{D64C92A5-20CA-4345-B7E2-DA898B8280A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55787" y="1365014"/>
            <a:ext cx="2284689" cy="508472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3DADB7C4-DC2A-48C4-A02C-BF7C139E42D3}"/>
              </a:ext>
            </a:extLst>
          </p:cNvPr>
          <p:cNvSpPr txBox="1"/>
          <p:nvPr/>
        </p:nvSpPr>
        <p:spPr>
          <a:xfrm>
            <a:off x="9399269" y="6502467"/>
            <a:ext cx="4192545" cy="338554"/>
          </a:xfrm>
          <a:prstGeom prst="rect">
            <a:avLst/>
          </a:prstGeom>
          <a:noFill/>
        </p:spPr>
        <p:txBody>
          <a:bodyPr wrap="square">
            <a:spAutoFit/>
          </a:bodyPr>
          <a:lstStyle/>
          <a:p>
            <a:pPr>
              <a:spcAft>
                <a:spcPts val="600"/>
              </a:spcAft>
            </a:pPr>
            <a:r>
              <a:rPr lang="en-US" sz="1600" dirty="0">
                <a:solidFill>
                  <a:schemeClr val="bg1"/>
                </a:solidFill>
              </a:rPr>
              <a:t>https://xkcd.com/license.html</a:t>
            </a:r>
          </a:p>
        </p:txBody>
      </p:sp>
    </p:spTree>
    <p:extLst>
      <p:ext uri="{BB962C8B-B14F-4D97-AF65-F5344CB8AC3E}">
        <p14:creationId xmlns:p14="http://schemas.microsoft.com/office/powerpoint/2010/main" val="9919668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871314" y="121645"/>
            <a:ext cx="9975791" cy="983848"/>
          </a:xfrm>
        </p:spPr>
        <p:txBody>
          <a:bodyPr>
            <a:noAutofit/>
          </a:bodyPr>
          <a:lstStyle/>
          <a:p>
            <a:r>
              <a:rPr lang="en-US" sz="3600" dirty="0">
                <a:solidFill>
                  <a:schemeClr val="bg1"/>
                </a:solidFill>
                <a:latin typeface="Rough Draft" panose="00000400000000000000" pitchFamily="2" charset="0"/>
              </a:rPr>
              <a:t>Some of the Python Variants We Didn’t Cover</a:t>
            </a:r>
          </a:p>
        </p:txBody>
      </p:sp>
      <p:sp>
        <p:nvSpPr>
          <p:cNvPr id="6" name="Subtitle 5">
            <a:extLst>
              <a:ext uri="{FF2B5EF4-FFF2-40B4-BE49-F238E27FC236}">
                <a16:creationId xmlns:a16="http://schemas.microsoft.com/office/drawing/2014/main" id="{3DC53777-DB7E-46E1-A483-8F8935875397}"/>
              </a:ext>
            </a:extLst>
          </p:cNvPr>
          <p:cNvSpPr>
            <a:spLocks noGrp="1"/>
          </p:cNvSpPr>
          <p:nvPr>
            <p:ph type="subTitle" idx="1"/>
          </p:nvPr>
        </p:nvSpPr>
        <p:spPr>
          <a:xfrm>
            <a:off x="299726" y="1324138"/>
            <a:ext cx="11530324" cy="5324311"/>
          </a:xfrm>
        </p:spPr>
        <p:txBody>
          <a:bodyPr>
            <a:normAutofit/>
          </a:bodyPr>
          <a:lstStyle/>
          <a:p>
            <a:pPr marL="342900" indent="-342900" algn="l">
              <a:buFont typeface="Arial" panose="020B0604020202020204" pitchFamily="34" charset="0"/>
              <a:buChar char="•"/>
            </a:pPr>
            <a:r>
              <a:rPr lang="en-US" dirty="0" err="1">
                <a:solidFill>
                  <a:schemeClr val="bg1"/>
                </a:solidFill>
              </a:rPr>
              <a:t>Numba</a:t>
            </a:r>
            <a:r>
              <a:rPr lang="en-US" dirty="0">
                <a:solidFill>
                  <a:schemeClr val="bg1"/>
                </a:solidFill>
              </a:rPr>
              <a:t> – Similar goal to </a:t>
            </a:r>
            <a:r>
              <a:rPr lang="en-US" dirty="0" err="1">
                <a:solidFill>
                  <a:schemeClr val="bg1"/>
                </a:solidFill>
              </a:rPr>
              <a:t>Cython</a:t>
            </a:r>
            <a:r>
              <a:rPr lang="en-US" dirty="0">
                <a:solidFill>
                  <a:schemeClr val="bg1"/>
                </a:solidFill>
              </a:rPr>
              <a:t> in that you can decorate python with optimizations, but then you annotate your code instead of compiling it and you get the speed up at runtime. It used to tail </a:t>
            </a:r>
            <a:r>
              <a:rPr lang="en-US" dirty="0" err="1">
                <a:solidFill>
                  <a:schemeClr val="bg1"/>
                </a:solidFill>
              </a:rPr>
              <a:t>Cython</a:t>
            </a:r>
            <a:r>
              <a:rPr lang="en-US" dirty="0">
                <a:solidFill>
                  <a:schemeClr val="bg1"/>
                </a:solidFill>
              </a:rPr>
              <a:t> on benchmarks but now it seems to have mostly caught up and passed in some cases.</a:t>
            </a:r>
          </a:p>
          <a:p>
            <a:pPr marL="342900" indent="-342900" algn="l">
              <a:buFont typeface="Arial" panose="020B0604020202020204" pitchFamily="34" charset="0"/>
              <a:buChar char="•"/>
            </a:pPr>
            <a:r>
              <a:rPr lang="en-US" dirty="0" err="1">
                <a:solidFill>
                  <a:schemeClr val="bg1"/>
                </a:solidFill>
              </a:rPr>
              <a:t>Python.Net</a:t>
            </a:r>
            <a:r>
              <a:rPr lang="en-US" dirty="0">
                <a:solidFill>
                  <a:schemeClr val="bg1"/>
                </a:solidFill>
              </a:rPr>
              <a:t> – While </a:t>
            </a:r>
            <a:r>
              <a:rPr lang="en-US" dirty="0" err="1">
                <a:solidFill>
                  <a:schemeClr val="bg1"/>
                </a:solidFill>
              </a:rPr>
              <a:t>IronPython</a:t>
            </a:r>
            <a:r>
              <a:rPr lang="en-US" dirty="0">
                <a:solidFill>
                  <a:schemeClr val="bg1"/>
                </a:solidFill>
              </a:rPr>
              <a:t> and </a:t>
            </a:r>
            <a:r>
              <a:rPr lang="en-US" dirty="0" err="1">
                <a:solidFill>
                  <a:schemeClr val="bg1"/>
                </a:solidFill>
              </a:rPr>
              <a:t>Jython</a:t>
            </a:r>
            <a:r>
              <a:rPr lang="en-US" dirty="0">
                <a:solidFill>
                  <a:schemeClr val="bg1"/>
                </a:solidFill>
              </a:rPr>
              <a:t> take the approach of compiling to a different bytecode and swapping the runtime, </a:t>
            </a:r>
            <a:r>
              <a:rPr lang="en-US" dirty="0" err="1">
                <a:solidFill>
                  <a:schemeClr val="bg1"/>
                </a:solidFill>
              </a:rPr>
              <a:t>Python.Net</a:t>
            </a:r>
            <a:r>
              <a:rPr lang="en-US" dirty="0">
                <a:solidFill>
                  <a:schemeClr val="bg1"/>
                </a:solidFill>
              </a:rPr>
              <a:t> keeps the </a:t>
            </a:r>
            <a:r>
              <a:rPr lang="en-US" dirty="0" err="1">
                <a:solidFill>
                  <a:schemeClr val="bg1"/>
                </a:solidFill>
              </a:rPr>
              <a:t>Cpython</a:t>
            </a:r>
            <a:r>
              <a:rPr lang="en-US" dirty="0">
                <a:solidFill>
                  <a:schemeClr val="bg1"/>
                </a:solidFill>
              </a:rPr>
              <a:t> runtime which historically made </a:t>
            </a:r>
          </a:p>
          <a:p>
            <a:pPr marL="342900" indent="-342900" algn="l">
              <a:buFont typeface="Arial" panose="020B0604020202020204" pitchFamily="34" charset="0"/>
              <a:buChar char="•"/>
            </a:pPr>
            <a:r>
              <a:rPr lang="en-US" dirty="0" err="1">
                <a:solidFill>
                  <a:schemeClr val="bg1"/>
                </a:solidFill>
              </a:rPr>
              <a:t>ShedSkin</a:t>
            </a:r>
            <a:r>
              <a:rPr lang="en-US" dirty="0">
                <a:solidFill>
                  <a:schemeClr val="bg1"/>
                </a:solidFill>
              </a:rPr>
              <a:t> -  A python to C++ compiler that takes in python with static type declarations. Resulting code runs faster than even JIT compiler benchmarks</a:t>
            </a:r>
          </a:p>
          <a:p>
            <a:pPr marL="342900" indent="-342900" algn="l">
              <a:buFont typeface="Arial" panose="020B0604020202020204" pitchFamily="34" charset="0"/>
              <a:buChar char="•"/>
            </a:pPr>
            <a:r>
              <a:rPr lang="en-US" dirty="0" err="1">
                <a:solidFill>
                  <a:schemeClr val="bg1"/>
                </a:solidFill>
              </a:rPr>
              <a:t>Starkiller</a:t>
            </a:r>
            <a:r>
              <a:rPr lang="en-US" dirty="0">
                <a:solidFill>
                  <a:schemeClr val="bg1"/>
                </a:solidFill>
              </a:rPr>
              <a:t> – 2004 MIT graduate thesis for a statically-typed, compiled version of python, implemented proof of concept  but not developed and maintained </a:t>
            </a:r>
          </a:p>
          <a:p>
            <a:pPr marL="342900" indent="-342900" algn="l">
              <a:buFont typeface="Arial" panose="020B0604020202020204" pitchFamily="34" charset="0"/>
              <a:buChar char="•"/>
            </a:pPr>
            <a:r>
              <a:rPr lang="en-US" dirty="0" err="1">
                <a:solidFill>
                  <a:schemeClr val="bg1"/>
                </a:solidFill>
              </a:rPr>
              <a:t>RubyPython</a:t>
            </a:r>
            <a:r>
              <a:rPr lang="en-US" dirty="0">
                <a:solidFill>
                  <a:schemeClr val="bg1"/>
                </a:solidFill>
              </a:rPr>
              <a:t> – bridge between python and ruby VMs, different approach for higher level language compatibility</a:t>
            </a:r>
          </a:p>
          <a:p>
            <a:pPr marL="342900" indent="-342900" algn="l">
              <a:buFont typeface="Arial" panose="020B0604020202020204" pitchFamily="34" charset="0"/>
              <a:buChar char="•"/>
            </a:pPr>
            <a:endParaRPr lang="en-US" dirty="0">
              <a:solidFill>
                <a:schemeClr val="bg1"/>
              </a:solidFill>
            </a:endParaRPr>
          </a:p>
        </p:txBody>
      </p:sp>
    </p:spTree>
    <p:extLst>
      <p:ext uri="{BB962C8B-B14F-4D97-AF65-F5344CB8AC3E}">
        <p14:creationId xmlns:p14="http://schemas.microsoft.com/office/powerpoint/2010/main" val="73230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871314" y="121645"/>
            <a:ext cx="9975791" cy="591419"/>
          </a:xfrm>
        </p:spPr>
        <p:txBody>
          <a:bodyPr>
            <a:noAutofit/>
          </a:bodyPr>
          <a:lstStyle/>
          <a:p>
            <a:r>
              <a:rPr lang="en-US" sz="3600" dirty="0">
                <a:solidFill>
                  <a:schemeClr val="bg1"/>
                </a:solidFill>
                <a:latin typeface="Rough Draft" panose="00000400000000000000" pitchFamily="2" charset="0"/>
              </a:rPr>
              <a:t>attributions</a:t>
            </a:r>
          </a:p>
        </p:txBody>
      </p:sp>
      <p:sp>
        <p:nvSpPr>
          <p:cNvPr id="4" name="Subtitle 3">
            <a:extLst>
              <a:ext uri="{FF2B5EF4-FFF2-40B4-BE49-F238E27FC236}">
                <a16:creationId xmlns:a16="http://schemas.microsoft.com/office/drawing/2014/main" id="{9E6913A4-A42C-4E56-A8DC-EAE2A8ED3E57}"/>
              </a:ext>
            </a:extLst>
          </p:cNvPr>
          <p:cNvSpPr>
            <a:spLocks noGrp="1"/>
          </p:cNvSpPr>
          <p:nvPr>
            <p:ph type="subTitle" idx="1"/>
          </p:nvPr>
        </p:nvSpPr>
        <p:spPr>
          <a:xfrm>
            <a:off x="369115" y="993061"/>
            <a:ext cx="11543251" cy="5432905"/>
          </a:xfrm>
        </p:spPr>
        <p:txBody>
          <a:bodyPr>
            <a:normAutofit fontScale="92500" lnSpcReduction="20000"/>
          </a:bodyPr>
          <a:lstStyle/>
          <a:p>
            <a:r>
              <a:rPr lang="en-US" b="0" i="0" dirty="0">
                <a:solidFill>
                  <a:schemeClr val="bg1"/>
                </a:solidFill>
                <a:effectLst/>
                <a:latin typeface="Roboto Mono for Powerline" pitchFamily="2" charset="0"/>
                <a:ea typeface="Roboto Mono for Powerline" pitchFamily="2" charset="0"/>
              </a:rPr>
              <a:t>The header font for this presentation was “Rough Draft computer font v1.0” ©2002 Harold </a:t>
            </a:r>
            <a:r>
              <a:rPr lang="en-US" b="0" i="0" dirty="0" err="1">
                <a:solidFill>
                  <a:schemeClr val="bg1"/>
                </a:solidFill>
                <a:effectLst/>
                <a:latin typeface="Roboto Mono for Powerline" pitchFamily="2" charset="0"/>
                <a:ea typeface="Roboto Mono for Powerline" pitchFamily="2" charset="0"/>
              </a:rPr>
              <a:t>Lohner</a:t>
            </a:r>
            <a:r>
              <a:rPr lang="en-US" b="0" i="0" dirty="0">
                <a:solidFill>
                  <a:schemeClr val="bg1"/>
                </a:solidFill>
                <a:effectLst/>
                <a:latin typeface="Roboto Mono for Powerline" pitchFamily="2" charset="0"/>
                <a:ea typeface="Roboto Mono for Powerline" pitchFamily="2" charset="0"/>
              </a:rPr>
              <a:t> </a:t>
            </a:r>
            <a:r>
              <a:rPr lang="en-US" b="0" i="0" dirty="0">
                <a:solidFill>
                  <a:schemeClr val="bg1"/>
                </a:solidFill>
                <a:effectLst/>
                <a:latin typeface="Roboto Mono for Powerline" pitchFamily="2" charset="0"/>
                <a:ea typeface="Roboto Mono for Powerline" pitchFamily="2" charset="0"/>
                <a:hlinkClick r:id="rId2"/>
              </a:rPr>
              <a:t>https://haroldsfonts.com/</a:t>
            </a:r>
            <a:endParaRPr lang="en-US" b="0" i="0" dirty="0">
              <a:solidFill>
                <a:schemeClr val="bg1"/>
              </a:solidFill>
              <a:effectLst/>
              <a:latin typeface="Roboto Mono for Powerline" pitchFamily="2" charset="0"/>
              <a:ea typeface="Roboto Mono for Powerline" pitchFamily="2" charset="0"/>
            </a:endParaRP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In case you missed it, there were a lot of XKCD comics by Randall Monroe which I shared under this </a:t>
            </a:r>
            <a:r>
              <a:rPr lang="en-US" dirty="0">
                <a:solidFill>
                  <a:schemeClr val="bg1"/>
                </a:solidFill>
                <a:hlinkClick r:id="rId3"/>
              </a:rPr>
              <a:t>https://xkcd.com/license.html</a:t>
            </a:r>
            <a:endParaRPr lang="en-US" dirty="0">
              <a:solidFill>
                <a:schemeClr val="bg1"/>
              </a:solidFill>
              <a:latin typeface="Roboto Mono for Powerline" pitchFamily="2" charset="0"/>
              <a:ea typeface="Roboto Mono for Powerline" pitchFamily="2" charset="0"/>
            </a:endParaRP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In the companion repo, You’ll find citations and links to two or three books, several </a:t>
            </a:r>
            <a:r>
              <a:rPr lang="en-US" dirty="0" err="1">
                <a:solidFill>
                  <a:schemeClr val="bg1"/>
                </a:solidFill>
                <a:latin typeface="Roboto Mono for Powerline" pitchFamily="2" charset="0"/>
                <a:ea typeface="Roboto Mono for Powerline" pitchFamily="2" charset="0"/>
              </a:rPr>
              <a:t>youtube</a:t>
            </a:r>
            <a:r>
              <a:rPr lang="en-US" dirty="0">
                <a:solidFill>
                  <a:schemeClr val="bg1"/>
                </a:solidFill>
                <a:latin typeface="Roboto Mono for Powerline" pitchFamily="2" charset="0"/>
                <a:ea typeface="Roboto Mono for Powerline" pitchFamily="2" charset="0"/>
              </a:rPr>
              <a:t> talks, language docs and articles without which this presentation would have probably just been a few minutes of me turning more and more red until I passed out. </a:t>
            </a:r>
            <a:r>
              <a:rPr lang="en-US" dirty="0">
                <a:solidFill>
                  <a:schemeClr val="bg1"/>
                </a:solidFill>
                <a:latin typeface="Roboto Mono for Powerline" pitchFamily="2" charset="0"/>
                <a:ea typeface="Roboto Mono for Powerline" pitchFamily="2" charset="0"/>
                <a:hlinkClick r:id="rId4"/>
              </a:rPr>
              <a:t>https://github.com/nsubordin81/educational-python-variants</a:t>
            </a:r>
            <a:endParaRPr lang="en-US" dirty="0">
              <a:solidFill>
                <a:schemeClr val="bg1"/>
              </a:solidFill>
              <a:latin typeface="Roboto Mono for Powerline" pitchFamily="2" charset="0"/>
              <a:ea typeface="Roboto Mono for Powerline" pitchFamily="2" charset="0"/>
            </a:endParaRP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Found the Snake drawing on a public domain clipart site  and did some fun things with it in GIMP </a:t>
            </a:r>
            <a:r>
              <a:rPr lang="en-US" dirty="0">
                <a:solidFill>
                  <a:schemeClr val="bg1"/>
                </a:solidFill>
                <a:latin typeface="Roboto Mono for Powerline" pitchFamily="2" charset="0"/>
                <a:ea typeface="Roboto Mono for Powerline" pitchFamily="2" charset="0"/>
                <a:hlinkClick r:id="rId5"/>
              </a:rPr>
              <a:t>https://www.pngkit.com/view/u2w7e6w7o0e6u2u2_snake-head-tattoo-drawings-realistic-snake-drawing/</a:t>
            </a:r>
            <a:endParaRPr lang="en-US" dirty="0">
              <a:solidFill>
                <a:schemeClr val="bg1"/>
              </a:solidFill>
              <a:latin typeface="Roboto Mono for Powerline" pitchFamily="2" charset="0"/>
              <a:ea typeface="Roboto Mono for Powerline" pitchFamily="2" charset="0"/>
            </a:endParaRP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Kthx!</a:t>
            </a:r>
          </a:p>
        </p:txBody>
      </p:sp>
    </p:spTree>
    <p:extLst>
      <p:ext uri="{BB962C8B-B14F-4D97-AF65-F5344CB8AC3E}">
        <p14:creationId xmlns:p14="http://schemas.microsoft.com/office/powerpoint/2010/main" val="2580335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1524000" y="442512"/>
            <a:ext cx="9144000" cy="983848"/>
          </a:xfrm>
        </p:spPr>
        <p:txBody>
          <a:bodyPr/>
          <a:lstStyle/>
          <a:p>
            <a:r>
              <a:rPr lang="en-US" dirty="0">
                <a:solidFill>
                  <a:schemeClr val="bg1"/>
                </a:solidFill>
                <a:latin typeface="Rough Draft" panose="00000400000000000000" pitchFamily="2" charset="0"/>
              </a:rPr>
              <a:t>Why This Topic?</a:t>
            </a:r>
          </a:p>
        </p:txBody>
      </p:sp>
      <p:sp>
        <p:nvSpPr>
          <p:cNvPr id="3" name="Subtitle 2">
            <a:extLst>
              <a:ext uri="{FF2B5EF4-FFF2-40B4-BE49-F238E27FC236}">
                <a16:creationId xmlns:a16="http://schemas.microsoft.com/office/drawing/2014/main" id="{C5581A86-A2C5-41D1-88D0-D57F95B8D921}"/>
              </a:ext>
            </a:extLst>
          </p:cNvPr>
          <p:cNvSpPr>
            <a:spLocks noGrp="1"/>
          </p:cNvSpPr>
          <p:nvPr>
            <p:ph type="subTitle" idx="1"/>
          </p:nvPr>
        </p:nvSpPr>
        <p:spPr>
          <a:xfrm>
            <a:off x="2516563" y="1426360"/>
            <a:ext cx="7158874" cy="4881842"/>
          </a:xfrm>
        </p:spPr>
        <p:txBody>
          <a:bodyPr>
            <a:normAutofit/>
          </a:bodyPr>
          <a:lstStyle/>
          <a:p>
            <a:r>
              <a:rPr lang="en-US" dirty="0">
                <a:solidFill>
                  <a:schemeClr val="bg1"/>
                </a:solidFill>
                <a:latin typeface="Roboto Mono for Powerline" pitchFamily="2" charset="0"/>
                <a:ea typeface="Roboto Mono for Powerline" pitchFamily="2" charset="0"/>
              </a:rPr>
              <a:t>In Remembrance Of: </a:t>
            </a:r>
          </a:p>
          <a:p>
            <a:r>
              <a:rPr lang="en-US" dirty="0">
                <a:solidFill>
                  <a:schemeClr val="bg1"/>
                </a:solidFill>
                <a:latin typeface="Roboto Mono for Powerline" pitchFamily="2" charset="0"/>
                <a:ea typeface="Roboto Mono for Powerline" pitchFamily="2" charset="0"/>
              </a:rPr>
              <a:t>Professor Bob Noonan (1944-2018)</a:t>
            </a: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Co-founder William and Mary C.S. Department</a:t>
            </a: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Professor of my Comparative Programming Languages Class</a:t>
            </a: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Thank you for teaching me.</a:t>
            </a:r>
          </a:p>
          <a:p>
            <a:r>
              <a:rPr lang="en-US" dirty="0">
                <a:solidFill>
                  <a:schemeClr val="bg1"/>
                </a:solidFill>
                <a:latin typeface="Roboto Mono for Powerline" pitchFamily="2" charset="0"/>
                <a:ea typeface="Roboto Mono for Powerline" pitchFamily="2" charset="0"/>
              </a:rPr>
              <a:t> </a:t>
            </a:r>
          </a:p>
        </p:txBody>
      </p:sp>
    </p:spTree>
    <p:extLst>
      <p:ext uri="{BB962C8B-B14F-4D97-AF65-F5344CB8AC3E}">
        <p14:creationId xmlns:p14="http://schemas.microsoft.com/office/powerpoint/2010/main" val="597579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841247" y="581891"/>
            <a:ext cx="3771009" cy="3740727"/>
          </a:xfrm>
        </p:spPr>
        <p:txBody>
          <a:bodyPr>
            <a:normAutofit fontScale="90000"/>
          </a:bodyPr>
          <a:lstStyle/>
          <a:p>
            <a:pPr algn="l"/>
            <a:r>
              <a:rPr lang="en-US" sz="5000">
                <a:solidFill>
                  <a:schemeClr val="accent1"/>
                </a:solidFill>
                <a:latin typeface="Rough Draft" panose="00000400000000000000" pitchFamily="2" charset="0"/>
              </a:rPr>
              <a:t>Because I ALREADY KNOW YOU can’t get enough</a:t>
            </a:r>
          </a:p>
        </p:txBody>
      </p:sp>
      <p:sp>
        <p:nvSpPr>
          <p:cNvPr id="6" name="Subtitle 5">
            <a:extLst>
              <a:ext uri="{FF2B5EF4-FFF2-40B4-BE49-F238E27FC236}">
                <a16:creationId xmlns:a16="http://schemas.microsoft.com/office/drawing/2014/main" id="{3DC53777-DB7E-46E1-A483-8F8935875397}"/>
              </a:ext>
            </a:extLst>
          </p:cNvPr>
          <p:cNvSpPr>
            <a:spLocks noGrp="1"/>
          </p:cNvSpPr>
          <p:nvPr>
            <p:ph type="subTitle" idx="1"/>
          </p:nvPr>
        </p:nvSpPr>
        <p:spPr>
          <a:xfrm>
            <a:off x="841247" y="4668581"/>
            <a:ext cx="3890144" cy="961575"/>
          </a:xfrm>
        </p:spPr>
        <p:txBody>
          <a:bodyPr>
            <a:normAutofit fontScale="92500"/>
          </a:bodyPr>
          <a:lstStyle/>
          <a:p>
            <a:pPr algn="l"/>
            <a:r>
              <a:rPr lang="en-US" dirty="0"/>
              <a:t>https://github.com/nsubordin81/educational-python-variants</a:t>
            </a:r>
          </a:p>
        </p:txBody>
      </p:sp>
      <p:pic>
        <p:nvPicPr>
          <p:cNvPr id="4" name="Picture 3" descr="Graphical user interface&#10;&#10;Description automatically generated">
            <a:extLst>
              <a:ext uri="{FF2B5EF4-FFF2-40B4-BE49-F238E27FC236}">
                <a16:creationId xmlns:a16="http://schemas.microsoft.com/office/drawing/2014/main" id="{DA28E48C-4249-4614-A55D-85D68AFBA071}"/>
              </a:ext>
            </a:extLst>
          </p:cNvPr>
          <p:cNvPicPr>
            <a:picLocks noChangeAspect="1"/>
          </p:cNvPicPr>
          <p:nvPr/>
        </p:nvPicPr>
        <p:blipFill>
          <a:blip r:embed="rId2"/>
          <a:stretch>
            <a:fillRect/>
          </a:stretch>
        </p:blipFill>
        <p:spPr>
          <a:xfrm>
            <a:off x="4637627" y="616536"/>
            <a:ext cx="6847062" cy="5494767"/>
          </a:xfrm>
          <a:prstGeom prst="rect">
            <a:avLst/>
          </a:prstGeom>
        </p:spPr>
      </p:pic>
    </p:spTree>
    <p:extLst>
      <p:ext uri="{BB962C8B-B14F-4D97-AF65-F5344CB8AC3E}">
        <p14:creationId xmlns:p14="http://schemas.microsoft.com/office/powerpoint/2010/main" val="2474366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1322120" y="661587"/>
            <a:ext cx="9144000" cy="983848"/>
          </a:xfrm>
        </p:spPr>
        <p:txBody>
          <a:bodyPr>
            <a:normAutofit fontScale="90000"/>
          </a:bodyPr>
          <a:lstStyle/>
          <a:p>
            <a:r>
              <a:rPr lang="en-US" u="sng" dirty="0">
                <a:solidFill>
                  <a:schemeClr val="bg1"/>
                </a:solidFill>
                <a:latin typeface="Rough Draft" panose="00000400000000000000" pitchFamily="2" charset="0"/>
              </a:rPr>
              <a:t>Language Specifications</a:t>
            </a:r>
          </a:p>
        </p:txBody>
      </p:sp>
      <p:sp>
        <p:nvSpPr>
          <p:cNvPr id="3" name="Subtitle 2">
            <a:extLst>
              <a:ext uri="{FF2B5EF4-FFF2-40B4-BE49-F238E27FC236}">
                <a16:creationId xmlns:a16="http://schemas.microsoft.com/office/drawing/2014/main" id="{C5581A86-A2C5-41D1-88D0-D57F95B8D921}"/>
              </a:ext>
            </a:extLst>
          </p:cNvPr>
          <p:cNvSpPr>
            <a:spLocks noGrp="1"/>
          </p:cNvSpPr>
          <p:nvPr>
            <p:ph type="subTitle" idx="1"/>
          </p:nvPr>
        </p:nvSpPr>
        <p:spPr>
          <a:xfrm>
            <a:off x="527313" y="1630480"/>
            <a:ext cx="11137374" cy="4881842"/>
          </a:xfrm>
        </p:spPr>
        <p:txBody>
          <a:bodyPr>
            <a:normAutofit fontScale="92500" lnSpcReduction="10000"/>
          </a:bodyPr>
          <a:lstStyle/>
          <a:p>
            <a:endParaRPr lang="en-US" dirty="0">
              <a:solidFill>
                <a:schemeClr val="bg1"/>
              </a:solidFill>
              <a:latin typeface="Roboto Mono for Powerline" pitchFamily="2" charset="0"/>
              <a:ea typeface="Roboto Mono for Powerline" pitchFamily="2" charset="0"/>
            </a:endParaRPr>
          </a:p>
          <a:p>
            <a:r>
              <a:rPr lang="en-US" u="sng" dirty="0">
                <a:solidFill>
                  <a:schemeClr val="bg1"/>
                </a:solidFill>
                <a:latin typeface="Roboto Mono for Powerline" pitchFamily="2" charset="0"/>
                <a:ea typeface="Roboto Mono for Powerline" pitchFamily="2" charset="0"/>
              </a:rPr>
              <a:t>Working Definition</a:t>
            </a:r>
            <a:r>
              <a:rPr lang="en-US" dirty="0">
                <a:solidFill>
                  <a:schemeClr val="bg1"/>
                </a:solidFill>
                <a:latin typeface="Roboto Mono for Powerline" pitchFamily="2" charset="0"/>
                <a:ea typeface="Roboto Mono for Powerline" pitchFamily="2" charset="0"/>
              </a:rPr>
              <a:t>: </a:t>
            </a:r>
          </a:p>
          <a:p>
            <a:r>
              <a:rPr lang="en-US" dirty="0">
                <a:solidFill>
                  <a:schemeClr val="bg1"/>
                </a:solidFill>
                <a:latin typeface="Roboto Mono for Powerline" pitchFamily="2" charset="0"/>
                <a:ea typeface="Roboto Mono for Powerline" pitchFamily="2" charset="0"/>
              </a:rPr>
              <a:t>Consensus For What A Language Is And What It Isn’t</a:t>
            </a:r>
          </a:p>
          <a:p>
            <a:endParaRPr lang="en-US" dirty="0">
              <a:solidFill>
                <a:schemeClr val="bg1"/>
              </a:solidFill>
              <a:latin typeface="Roboto Mono for Powerline" pitchFamily="2" charset="0"/>
              <a:ea typeface="Roboto Mono for Powerline" pitchFamily="2" charset="0"/>
            </a:endParaRPr>
          </a:p>
          <a:p>
            <a:r>
              <a:rPr lang="en-US" u="sng" dirty="0">
                <a:solidFill>
                  <a:schemeClr val="bg1"/>
                </a:solidFill>
                <a:latin typeface="Roboto Mono for Powerline" pitchFamily="2" charset="0"/>
                <a:ea typeface="Roboto Mono for Powerline" pitchFamily="2" charset="0"/>
              </a:rPr>
              <a:t>Things That Are (Mostly</a:t>
            </a:r>
            <a:r>
              <a:rPr lang="en-US" u="sng" dirty="0">
                <a:solidFill>
                  <a:schemeClr val="accent4"/>
                </a:solidFill>
                <a:latin typeface="Roboto Mono for Powerline" pitchFamily="2" charset="0"/>
                <a:ea typeface="Roboto Mono for Powerline" pitchFamily="2" charset="0"/>
              </a:rPr>
              <a:t>*</a:t>
            </a:r>
            <a:r>
              <a:rPr lang="en-US" u="sng" dirty="0">
                <a:solidFill>
                  <a:schemeClr val="bg1"/>
                </a:solidFill>
                <a:latin typeface="Roboto Mono for Powerline" pitchFamily="2" charset="0"/>
                <a:ea typeface="Roboto Mono for Powerline" pitchFamily="2" charset="0"/>
              </a:rPr>
              <a:t>) The Same Across Implementations</a:t>
            </a:r>
            <a:r>
              <a:rPr lang="en-US" dirty="0">
                <a:solidFill>
                  <a:schemeClr val="bg1"/>
                </a:solidFill>
                <a:latin typeface="Roboto Mono for Powerline" pitchFamily="2" charset="0"/>
                <a:ea typeface="Roboto Mono for Powerline" pitchFamily="2" charset="0"/>
              </a:rPr>
              <a:t>:</a:t>
            </a:r>
          </a:p>
          <a:p>
            <a:pPr marL="342900" indent="-342900">
              <a:buFontTx/>
              <a:buChar char="-"/>
            </a:pPr>
            <a:r>
              <a:rPr lang="en-US" dirty="0">
                <a:solidFill>
                  <a:schemeClr val="bg1"/>
                </a:solidFill>
                <a:latin typeface="Roboto Mono for Powerline" pitchFamily="2" charset="0"/>
                <a:ea typeface="Roboto Mono for Powerline" pitchFamily="2" charset="0"/>
              </a:rPr>
              <a:t>Syntax</a:t>
            </a:r>
          </a:p>
          <a:p>
            <a:pPr marL="342900" indent="-342900">
              <a:buFontTx/>
              <a:buChar char="-"/>
            </a:pPr>
            <a:r>
              <a:rPr lang="en-US" dirty="0">
                <a:solidFill>
                  <a:schemeClr val="bg1"/>
                </a:solidFill>
                <a:latin typeface="Roboto Mono for Powerline" pitchFamily="2" charset="0"/>
                <a:ea typeface="Roboto Mono for Powerline" pitchFamily="2" charset="0"/>
              </a:rPr>
              <a:t>Types</a:t>
            </a:r>
          </a:p>
          <a:p>
            <a:pPr marL="342900" indent="-342900">
              <a:buFontTx/>
              <a:buChar char="-"/>
            </a:pPr>
            <a:r>
              <a:rPr lang="en-US" dirty="0">
                <a:solidFill>
                  <a:schemeClr val="bg1"/>
                </a:solidFill>
                <a:latin typeface="Roboto Mono for Powerline" pitchFamily="2" charset="0"/>
                <a:ea typeface="Roboto Mono for Powerline" pitchFamily="2" charset="0"/>
              </a:rPr>
              <a:t>Semantics</a:t>
            </a:r>
          </a:p>
          <a:p>
            <a:endParaRPr lang="en-US" dirty="0">
              <a:solidFill>
                <a:schemeClr val="bg1"/>
              </a:solidFill>
              <a:latin typeface="Roboto Mono for Powerline" pitchFamily="2" charset="0"/>
              <a:ea typeface="Roboto Mono for Powerline" pitchFamily="2" charset="0"/>
            </a:endParaRPr>
          </a:p>
          <a:p>
            <a:r>
              <a:rPr lang="en-US" u="sng" dirty="0">
                <a:solidFill>
                  <a:schemeClr val="bg1"/>
                </a:solidFill>
                <a:latin typeface="Roboto Mono for Powerline" pitchFamily="2" charset="0"/>
                <a:ea typeface="Roboto Mono for Powerline" pitchFamily="2" charset="0"/>
              </a:rPr>
              <a:t>Things That Change</a:t>
            </a:r>
            <a:r>
              <a:rPr lang="en-US" dirty="0">
                <a:solidFill>
                  <a:schemeClr val="bg1"/>
                </a:solidFill>
                <a:latin typeface="Roboto Mono for Powerline" pitchFamily="2" charset="0"/>
                <a:ea typeface="Roboto Mono for Powerline" pitchFamily="2" charset="0"/>
              </a:rPr>
              <a:t>: </a:t>
            </a:r>
          </a:p>
          <a:p>
            <a:pPr marL="342900" indent="-342900">
              <a:buFontTx/>
              <a:buChar char="-"/>
            </a:pPr>
            <a:r>
              <a:rPr lang="en-US" dirty="0">
                <a:solidFill>
                  <a:schemeClr val="bg1"/>
                </a:solidFill>
                <a:latin typeface="Roboto Mono for Powerline" pitchFamily="2" charset="0"/>
                <a:ea typeface="Roboto Mono for Powerline" pitchFamily="2" charset="0"/>
              </a:rPr>
              <a:t>Nature of compilation, interpretation and execution</a:t>
            </a:r>
          </a:p>
          <a:p>
            <a:pPr marL="342900" indent="-342900">
              <a:buFontTx/>
              <a:buChar char="-"/>
            </a:pPr>
            <a:r>
              <a:rPr lang="en-US" dirty="0">
                <a:solidFill>
                  <a:schemeClr val="bg1"/>
                </a:solidFill>
                <a:latin typeface="Roboto Mono for Powerline" pitchFamily="2" charset="0"/>
                <a:ea typeface="Roboto Mono for Powerline" pitchFamily="2" charset="0"/>
              </a:rPr>
              <a:t>Available features </a:t>
            </a:r>
          </a:p>
        </p:txBody>
      </p:sp>
      <p:sp>
        <p:nvSpPr>
          <p:cNvPr id="4" name="Subtitle 2">
            <a:extLst>
              <a:ext uri="{FF2B5EF4-FFF2-40B4-BE49-F238E27FC236}">
                <a16:creationId xmlns:a16="http://schemas.microsoft.com/office/drawing/2014/main" id="{B08A3B5D-20D6-4FED-B323-A7765C4D5E63}"/>
              </a:ext>
            </a:extLst>
          </p:cNvPr>
          <p:cNvSpPr txBox="1">
            <a:spLocks/>
          </p:cNvSpPr>
          <p:nvPr/>
        </p:nvSpPr>
        <p:spPr>
          <a:xfrm>
            <a:off x="83870" y="6166644"/>
            <a:ext cx="8450530" cy="691356"/>
          </a:xfrm>
          <a:prstGeom prst="rect">
            <a:avLst/>
          </a:prstGeom>
        </p:spPr>
        <p:txBody>
          <a:bodyPr vert="horz" lIns="91440" tIns="45720" rIns="91440" bIns="45720" rtlCol="0">
            <a:normAutofit fontScale="70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solidFill>
                <a:schemeClr val="bg1"/>
              </a:solidFill>
              <a:latin typeface="Roboto Mono for Powerline" pitchFamily="2" charset="0"/>
              <a:ea typeface="Roboto Mono for Powerline" pitchFamily="2" charset="0"/>
            </a:endParaRPr>
          </a:p>
          <a:p>
            <a:r>
              <a:rPr lang="en-US" dirty="0">
                <a:solidFill>
                  <a:schemeClr val="accent4"/>
                </a:solidFill>
                <a:latin typeface="Roboto Mono for Powerline" pitchFamily="2" charset="0"/>
                <a:ea typeface="Roboto Mono for Powerline" pitchFamily="2" charset="0"/>
              </a:rPr>
              <a:t>*</a:t>
            </a:r>
            <a:r>
              <a:rPr lang="en-US" dirty="0">
                <a:solidFill>
                  <a:schemeClr val="bg1"/>
                </a:solidFill>
                <a:latin typeface="Roboto Mono for Powerline" pitchFamily="2" charset="0"/>
                <a:ea typeface="Roboto Mono for Powerline" pitchFamily="2" charset="0"/>
              </a:rPr>
              <a:t> </a:t>
            </a:r>
            <a:r>
              <a:rPr lang="en-US" dirty="0">
                <a:solidFill>
                  <a:schemeClr val="accent4"/>
                </a:solidFill>
                <a:latin typeface="Roboto Mono for Powerline" pitchFamily="2" charset="0"/>
                <a:ea typeface="Roboto Mono for Powerline" pitchFamily="2" charset="0"/>
              </a:rPr>
              <a:t>The alternate implementation might be a superset or subset</a:t>
            </a:r>
          </a:p>
        </p:txBody>
      </p:sp>
    </p:spTree>
    <p:extLst>
      <p:ext uri="{BB962C8B-B14F-4D97-AF65-F5344CB8AC3E}">
        <p14:creationId xmlns:p14="http://schemas.microsoft.com/office/powerpoint/2010/main" val="3707088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1322120" y="661587"/>
            <a:ext cx="9144000" cy="983848"/>
          </a:xfrm>
        </p:spPr>
        <p:txBody>
          <a:bodyPr>
            <a:normAutofit fontScale="90000"/>
          </a:bodyPr>
          <a:lstStyle/>
          <a:p>
            <a:r>
              <a:rPr lang="en-US" u="sng" dirty="0">
                <a:solidFill>
                  <a:schemeClr val="bg1"/>
                </a:solidFill>
                <a:latin typeface="Rough Draft" panose="00000400000000000000" pitchFamily="2" charset="0"/>
              </a:rPr>
              <a:t>Reference Implementation</a:t>
            </a:r>
          </a:p>
        </p:txBody>
      </p:sp>
      <p:sp>
        <p:nvSpPr>
          <p:cNvPr id="3" name="Subtitle 2">
            <a:extLst>
              <a:ext uri="{FF2B5EF4-FFF2-40B4-BE49-F238E27FC236}">
                <a16:creationId xmlns:a16="http://schemas.microsoft.com/office/drawing/2014/main" id="{C5581A86-A2C5-41D1-88D0-D57F95B8D921}"/>
              </a:ext>
            </a:extLst>
          </p:cNvPr>
          <p:cNvSpPr>
            <a:spLocks noGrp="1"/>
          </p:cNvSpPr>
          <p:nvPr>
            <p:ph type="subTitle" idx="1"/>
          </p:nvPr>
        </p:nvSpPr>
        <p:spPr>
          <a:xfrm>
            <a:off x="1448083" y="1976158"/>
            <a:ext cx="8892073" cy="4881842"/>
          </a:xfrm>
        </p:spPr>
        <p:txBody>
          <a:bodyPr>
            <a:normAutofit fontScale="92500" lnSpcReduction="10000"/>
          </a:bodyPr>
          <a:lstStyle/>
          <a:p>
            <a:r>
              <a:rPr lang="en-US" dirty="0">
                <a:solidFill>
                  <a:schemeClr val="bg1"/>
                </a:solidFill>
                <a:latin typeface="Roboto Mono for Powerline" pitchFamily="2" charset="0"/>
                <a:ea typeface="Roboto Mono for Powerline" pitchFamily="2" charset="0"/>
              </a:rPr>
              <a:t>Usually Comes Before Specification/Standard.</a:t>
            </a: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People See It As The Concrete Companion To The Specification.</a:t>
            </a: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It Is The Most Widely Used.</a:t>
            </a: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It Is The Most Up To Date.</a:t>
            </a: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Other Implementations Aim To Be Compatible With It.</a:t>
            </a:r>
          </a:p>
          <a:p>
            <a:endParaRPr lang="en-US" dirty="0">
              <a:solidFill>
                <a:schemeClr val="bg1"/>
              </a:solidFill>
              <a:latin typeface="Roboto Mono for Powerline" pitchFamily="2" charset="0"/>
              <a:ea typeface="Roboto Mono for Powerline" pitchFamily="2" charset="0"/>
            </a:endParaRPr>
          </a:p>
          <a:p>
            <a:r>
              <a:rPr lang="en-US" dirty="0">
                <a:solidFill>
                  <a:schemeClr val="bg1"/>
                </a:solidFill>
                <a:latin typeface="Roboto Mono for Powerline" pitchFamily="2" charset="0"/>
                <a:ea typeface="Roboto Mono for Powerline" pitchFamily="2" charset="0"/>
              </a:rPr>
              <a:t>For Python This is </a:t>
            </a:r>
            <a:r>
              <a:rPr lang="en-US" dirty="0" err="1">
                <a:solidFill>
                  <a:schemeClr val="bg1"/>
                </a:solidFill>
                <a:latin typeface="Roboto Mono for Powerline" pitchFamily="2" charset="0"/>
                <a:ea typeface="Roboto Mono for Powerline" pitchFamily="2" charset="0"/>
              </a:rPr>
              <a:t>CPython</a:t>
            </a:r>
            <a:r>
              <a:rPr lang="en-US" dirty="0">
                <a:solidFill>
                  <a:schemeClr val="bg1"/>
                </a:solidFill>
                <a:latin typeface="Roboto Mono for Powerline" pitchFamily="2" charset="0"/>
                <a:ea typeface="Roboto Mono for Powerline" pitchFamily="2" charset="0"/>
              </a:rPr>
              <a:t>.</a:t>
            </a:r>
          </a:p>
        </p:txBody>
      </p:sp>
    </p:spTree>
    <p:extLst>
      <p:ext uri="{BB962C8B-B14F-4D97-AF65-F5344CB8AC3E}">
        <p14:creationId xmlns:p14="http://schemas.microsoft.com/office/powerpoint/2010/main" val="21529559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841247" y="-84859"/>
            <a:ext cx="3771009" cy="3740727"/>
          </a:xfrm>
        </p:spPr>
        <p:txBody>
          <a:bodyPr>
            <a:normAutofit/>
          </a:bodyPr>
          <a:lstStyle/>
          <a:p>
            <a:pPr algn="l"/>
            <a:r>
              <a:rPr lang="en-US" sz="5400" u="sng">
                <a:solidFill>
                  <a:schemeClr val="accent1"/>
                </a:solidFill>
                <a:latin typeface="Rough Draft" panose="00000400000000000000" pitchFamily="2" charset="0"/>
              </a:rPr>
              <a:t>ISN’T One Enough?</a:t>
            </a:r>
            <a:endParaRPr lang="en-US" sz="5400" u="sng" dirty="0">
              <a:solidFill>
                <a:schemeClr val="accent1"/>
              </a:solidFill>
              <a:latin typeface="Rough Draft" panose="00000400000000000000" pitchFamily="2" charset="0"/>
            </a:endParaRPr>
          </a:p>
        </p:txBody>
      </p:sp>
      <p:sp>
        <p:nvSpPr>
          <p:cNvPr id="3" name="Subtitle 2">
            <a:extLst>
              <a:ext uri="{FF2B5EF4-FFF2-40B4-BE49-F238E27FC236}">
                <a16:creationId xmlns:a16="http://schemas.microsoft.com/office/drawing/2014/main" id="{C5581A86-A2C5-41D1-88D0-D57F95B8D921}"/>
              </a:ext>
            </a:extLst>
          </p:cNvPr>
          <p:cNvSpPr>
            <a:spLocks noGrp="1"/>
          </p:cNvSpPr>
          <p:nvPr>
            <p:ph type="subTitle" idx="1"/>
          </p:nvPr>
        </p:nvSpPr>
        <p:spPr>
          <a:xfrm>
            <a:off x="841246" y="3809120"/>
            <a:ext cx="3771009" cy="1612930"/>
          </a:xfrm>
        </p:spPr>
        <p:txBody>
          <a:bodyPr>
            <a:noAutofit/>
          </a:bodyPr>
          <a:lstStyle/>
          <a:p>
            <a:pPr algn="l"/>
            <a:r>
              <a:rPr lang="en-US" sz="1400" dirty="0">
                <a:latin typeface="Roboto Mono for Powerline" pitchFamily="2" charset="0"/>
                <a:ea typeface="Roboto Mono for Powerline" pitchFamily="2" charset="0"/>
              </a:rPr>
              <a:t>It’s actually pretty great that you can implement your own python when </a:t>
            </a:r>
            <a:r>
              <a:rPr lang="en-US" sz="1400" dirty="0" err="1">
                <a:latin typeface="Roboto Mono for Powerline" pitchFamily="2" charset="0"/>
                <a:ea typeface="Roboto Mono for Powerline" pitchFamily="2" charset="0"/>
              </a:rPr>
              <a:t>CPython</a:t>
            </a:r>
            <a:r>
              <a:rPr lang="en-US" sz="1400" dirty="0">
                <a:latin typeface="Roboto Mono for Powerline" pitchFamily="2" charset="0"/>
                <a:ea typeface="Roboto Mono for Powerline" pitchFamily="2" charset="0"/>
              </a:rPr>
              <a:t> doesn’t meet your needs</a:t>
            </a:r>
          </a:p>
          <a:p>
            <a:pPr algn="l"/>
            <a:endParaRPr lang="en-US" sz="1400" dirty="0">
              <a:latin typeface="Roboto Mono for Powerline" pitchFamily="2" charset="0"/>
              <a:ea typeface="Roboto Mono for Powerline" pitchFamily="2" charset="0"/>
            </a:endParaRPr>
          </a:p>
          <a:p>
            <a:pPr algn="l"/>
            <a:r>
              <a:rPr lang="en-US" sz="1400" dirty="0">
                <a:latin typeface="Roboto Mono for Powerline" pitchFamily="2" charset="0"/>
                <a:ea typeface="Roboto Mono for Powerline" pitchFamily="2" charset="0"/>
              </a:rPr>
              <a:t>Guido Van Rossum (original author and BDFL emeritus) has dedicated much of his life to improving </a:t>
            </a:r>
            <a:r>
              <a:rPr lang="en-US" sz="1400" dirty="0" err="1">
                <a:latin typeface="Roboto Mono for Powerline" pitchFamily="2" charset="0"/>
                <a:ea typeface="Roboto Mono for Powerline" pitchFamily="2" charset="0"/>
              </a:rPr>
              <a:t>CPython</a:t>
            </a:r>
            <a:r>
              <a:rPr lang="en-US" sz="1400" dirty="0">
                <a:latin typeface="Roboto Mono for Powerline" pitchFamily="2" charset="0"/>
                <a:ea typeface="Roboto Mono for Powerline" pitchFamily="2" charset="0"/>
              </a:rPr>
              <a:t> but he recognizes and endorses variants</a:t>
            </a:r>
          </a:p>
        </p:txBody>
      </p:sp>
      <p:pic>
        <p:nvPicPr>
          <p:cNvPr id="1026" name="Picture 2" descr="I wrote 20 short programs in Python yesterday. It was wonderful. Perl, I'm leaving you.">
            <a:extLst>
              <a:ext uri="{FF2B5EF4-FFF2-40B4-BE49-F238E27FC236}">
                <a16:creationId xmlns:a16="http://schemas.microsoft.com/office/drawing/2014/main" id="{4344E522-C1FE-49EB-9897-AB1828C5D2A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612973" y="581891"/>
            <a:ext cx="4896370" cy="556405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427688D-3B21-432F-ADCA-85140D8E0F91}"/>
              </a:ext>
            </a:extLst>
          </p:cNvPr>
          <p:cNvSpPr txBox="1"/>
          <p:nvPr/>
        </p:nvSpPr>
        <p:spPr>
          <a:xfrm>
            <a:off x="7579746" y="6145949"/>
            <a:ext cx="6094602" cy="369332"/>
          </a:xfrm>
          <a:prstGeom prst="rect">
            <a:avLst/>
          </a:prstGeom>
          <a:noFill/>
        </p:spPr>
        <p:txBody>
          <a:bodyPr wrap="square">
            <a:spAutoFit/>
          </a:bodyPr>
          <a:lstStyle/>
          <a:p>
            <a:pPr>
              <a:spcAft>
                <a:spcPts val="600"/>
              </a:spcAft>
            </a:pPr>
            <a:r>
              <a:rPr lang="en-US" dirty="0"/>
              <a:t>https://xkcd.com/license.html</a:t>
            </a:r>
          </a:p>
        </p:txBody>
      </p:sp>
    </p:spTree>
    <p:extLst>
      <p:ext uri="{BB962C8B-B14F-4D97-AF65-F5344CB8AC3E}">
        <p14:creationId xmlns:p14="http://schemas.microsoft.com/office/powerpoint/2010/main" val="6878734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0" name="Rectangle 14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823442" y="921715"/>
            <a:ext cx="5163022" cy="2635993"/>
          </a:xfrm>
        </p:spPr>
        <p:txBody>
          <a:bodyPr anchor="b">
            <a:normAutofit/>
          </a:bodyPr>
          <a:lstStyle/>
          <a:p>
            <a:pPr algn="l"/>
            <a:r>
              <a:rPr lang="en-US" sz="4800" u="sng" dirty="0">
                <a:latin typeface="Rough Draft" panose="00000400000000000000" pitchFamily="2" charset="0"/>
              </a:rPr>
              <a:t>No Really,</a:t>
            </a:r>
            <a:br>
              <a:rPr lang="en-US" sz="4800" u="sng" dirty="0">
                <a:latin typeface="Rough Draft" panose="00000400000000000000" pitchFamily="2" charset="0"/>
              </a:rPr>
            </a:br>
            <a:r>
              <a:rPr lang="en-US" sz="4800" u="sng" dirty="0">
                <a:latin typeface="Rough Draft" panose="00000400000000000000" pitchFamily="2" charset="0"/>
              </a:rPr>
              <a:t> Why Isn’t one enough?</a:t>
            </a:r>
          </a:p>
        </p:txBody>
      </p:sp>
      <p:sp>
        <p:nvSpPr>
          <p:cNvPr id="152" name="Rectangle 151">
            <a:extLst>
              <a:ext uri="{FF2B5EF4-FFF2-40B4-BE49-F238E27FC236}">
                <a16:creationId xmlns:a16="http://schemas.microsoft.com/office/drawing/2014/main" id="{BC05CA36-AD6A-4ABF-9A05-52E5A143D2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022214"/>
            <a:ext cx="12192000" cy="2835786"/>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Rectangle 153">
            <a:extLst>
              <a:ext uri="{FF2B5EF4-FFF2-40B4-BE49-F238E27FC236}">
                <a16:creationId xmlns:a16="http://schemas.microsoft.com/office/drawing/2014/main" id="{D4331EE8-85A4-4588-8D9E-70E534D47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4022220"/>
            <a:ext cx="8153398" cy="2835780"/>
          </a:xfrm>
          <a:prstGeom prst="rect">
            <a:avLst/>
          </a:prstGeom>
          <a:gradFill>
            <a:gsLst>
              <a:gs pos="0">
                <a:srgbClr val="000000">
                  <a:alpha val="63000"/>
                </a:srgbClr>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a:extLst>
              <a:ext uri="{FF2B5EF4-FFF2-40B4-BE49-F238E27FC236}">
                <a16:creationId xmlns:a16="http://schemas.microsoft.com/office/drawing/2014/main" id="{49D6C862-61CC-4B46-8080-96583D653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022219"/>
            <a:ext cx="12253472" cy="2835781"/>
          </a:xfrm>
          <a:prstGeom prst="rect">
            <a:avLst/>
          </a:prstGeom>
          <a:gradFill>
            <a:gsLst>
              <a:gs pos="39000">
                <a:schemeClr val="accent1">
                  <a:lumMod val="50000"/>
                  <a:alpha val="0"/>
                </a:schemeClr>
              </a:gs>
              <a:gs pos="100000">
                <a:srgbClr val="000000">
                  <a:alpha val="72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C5581A86-A2C5-41D1-88D0-D57F95B8D921}"/>
              </a:ext>
            </a:extLst>
          </p:cNvPr>
          <p:cNvSpPr>
            <a:spLocks noGrp="1"/>
          </p:cNvSpPr>
          <p:nvPr>
            <p:ph type="subTitle" idx="1"/>
          </p:nvPr>
        </p:nvSpPr>
        <p:spPr>
          <a:xfrm>
            <a:off x="394555" y="4844854"/>
            <a:ext cx="12358704" cy="1909512"/>
          </a:xfrm>
        </p:spPr>
        <p:txBody>
          <a:bodyPr anchor="t">
            <a:noAutofit/>
          </a:bodyPr>
          <a:lstStyle/>
          <a:p>
            <a:pPr marL="285750" indent="-285750" algn="l">
              <a:buFont typeface="Arial" panose="020B0604020202020204" pitchFamily="34" charset="0"/>
              <a:buChar char="•"/>
            </a:pPr>
            <a:r>
              <a:rPr lang="en-US" sz="1600" dirty="0" err="1">
                <a:solidFill>
                  <a:srgbClr val="FFFFFF"/>
                </a:solidFill>
                <a:latin typeface="Roboto Mono for Powerline" pitchFamily="2" charset="0"/>
                <a:ea typeface="Roboto Mono for Powerline" pitchFamily="2" charset="0"/>
              </a:rPr>
              <a:t>CPython</a:t>
            </a:r>
            <a:r>
              <a:rPr lang="en-US" sz="1600" dirty="0">
                <a:solidFill>
                  <a:srgbClr val="FFFFFF"/>
                </a:solidFill>
                <a:latin typeface="Roboto Mono for Powerline" pitchFamily="2" charset="0"/>
                <a:ea typeface="Roboto Mono for Powerline" pitchFamily="2" charset="0"/>
              </a:rPr>
              <a:t> May Not Meet Your Performance Needs (</a:t>
            </a:r>
            <a:r>
              <a:rPr lang="en-US" sz="1600" dirty="0" err="1">
                <a:solidFill>
                  <a:srgbClr val="FFFFFF"/>
                </a:solidFill>
                <a:latin typeface="Roboto Mono for Powerline" pitchFamily="2" charset="0"/>
                <a:ea typeface="Roboto Mono for Powerline" pitchFamily="2" charset="0"/>
              </a:rPr>
              <a:t>Pypy</a:t>
            </a:r>
            <a:r>
              <a:rPr lang="en-US" sz="1600" dirty="0">
                <a:solidFill>
                  <a:srgbClr val="FFFFFF"/>
                </a:solidFill>
                <a:latin typeface="Roboto Mono for Powerline" pitchFamily="2" charset="0"/>
                <a:ea typeface="Roboto Mono for Powerline" pitchFamily="2" charset="0"/>
              </a:rPr>
              <a:t>, </a:t>
            </a:r>
            <a:r>
              <a:rPr lang="en-US" sz="1600" dirty="0" err="1">
                <a:solidFill>
                  <a:srgbClr val="FFFFFF"/>
                </a:solidFill>
                <a:latin typeface="Roboto Mono for Powerline" pitchFamily="2" charset="0"/>
                <a:ea typeface="Roboto Mono for Powerline" pitchFamily="2" charset="0"/>
              </a:rPr>
              <a:t>Cython</a:t>
            </a:r>
            <a:r>
              <a:rPr lang="en-US" sz="1600" dirty="0">
                <a:solidFill>
                  <a:srgbClr val="FFFFFF"/>
                </a:solidFill>
                <a:latin typeface="Roboto Mono for Powerline" pitchFamily="2" charset="0"/>
                <a:ea typeface="Roboto Mono for Powerline" pitchFamily="2" charset="0"/>
              </a:rPr>
              <a:t>, </a:t>
            </a:r>
            <a:r>
              <a:rPr lang="en-US" sz="1600" dirty="0" err="1">
                <a:solidFill>
                  <a:srgbClr val="FFFFFF"/>
                </a:solidFill>
                <a:latin typeface="Roboto Mono for Powerline" pitchFamily="2" charset="0"/>
                <a:ea typeface="Roboto Mono for Powerline" pitchFamily="2" charset="0"/>
              </a:rPr>
              <a:t>Numba</a:t>
            </a:r>
            <a:r>
              <a:rPr lang="en-US" sz="1600" dirty="0">
                <a:solidFill>
                  <a:srgbClr val="FFFFFF"/>
                </a:solidFill>
                <a:latin typeface="Roboto Mono for Powerline" pitchFamily="2" charset="0"/>
                <a:ea typeface="Roboto Mono for Powerline" pitchFamily="2" charset="0"/>
              </a:rPr>
              <a:t>, etc.)</a:t>
            </a:r>
          </a:p>
          <a:p>
            <a:pPr marL="285750" indent="-285750" algn="l">
              <a:buFont typeface="Arial" panose="020B0604020202020204" pitchFamily="34" charset="0"/>
              <a:buChar char="•"/>
            </a:pPr>
            <a:endParaRPr lang="en-US" sz="1600" dirty="0">
              <a:solidFill>
                <a:srgbClr val="FFFFFF"/>
              </a:solidFill>
              <a:latin typeface="Roboto Mono for Powerline" pitchFamily="2" charset="0"/>
              <a:ea typeface="Roboto Mono for Powerline" pitchFamily="2" charset="0"/>
            </a:endParaRPr>
          </a:p>
          <a:p>
            <a:pPr marL="285750" indent="-285750" algn="l">
              <a:buFont typeface="Arial" panose="020B0604020202020204" pitchFamily="34" charset="0"/>
              <a:buChar char="•"/>
            </a:pPr>
            <a:r>
              <a:rPr lang="en-US" sz="1600" dirty="0">
                <a:solidFill>
                  <a:srgbClr val="FFFFFF"/>
                </a:solidFill>
                <a:latin typeface="Roboto Mono for Powerline" pitchFamily="2" charset="0"/>
                <a:ea typeface="Roboto Mono for Powerline" pitchFamily="2" charset="0"/>
              </a:rPr>
              <a:t>You Want To Have Python and Another Language Talk To Each Other (</a:t>
            </a:r>
            <a:r>
              <a:rPr lang="en-US" sz="1600" dirty="0" err="1">
                <a:solidFill>
                  <a:srgbClr val="FFFFFF"/>
                </a:solidFill>
                <a:latin typeface="Roboto Mono for Powerline" pitchFamily="2" charset="0"/>
                <a:ea typeface="Roboto Mono for Powerline" pitchFamily="2" charset="0"/>
              </a:rPr>
              <a:t>Jython</a:t>
            </a:r>
            <a:r>
              <a:rPr lang="en-US" sz="1600" dirty="0">
                <a:solidFill>
                  <a:srgbClr val="FFFFFF"/>
                </a:solidFill>
                <a:latin typeface="Roboto Mono for Powerline" pitchFamily="2" charset="0"/>
                <a:ea typeface="Roboto Mono for Powerline" pitchFamily="2" charset="0"/>
              </a:rPr>
              <a:t>, Iron Python)</a:t>
            </a:r>
          </a:p>
          <a:p>
            <a:pPr marL="285750" indent="-285750" algn="l">
              <a:buFont typeface="Arial" panose="020B0604020202020204" pitchFamily="34" charset="0"/>
              <a:buChar char="•"/>
            </a:pPr>
            <a:endParaRPr lang="en-US" sz="1600" dirty="0">
              <a:solidFill>
                <a:srgbClr val="FFFFFF"/>
              </a:solidFill>
              <a:latin typeface="Roboto Mono for Powerline" pitchFamily="2" charset="0"/>
              <a:ea typeface="Roboto Mono for Powerline" pitchFamily="2" charset="0"/>
            </a:endParaRPr>
          </a:p>
          <a:p>
            <a:pPr marL="285750" indent="-285750" algn="l">
              <a:buFont typeface="Arial" panose="020B0604020202020204" pitchFamily="34" charset="0"/>
              <a:buChar char="•"/>
            </a:pPr>
            <a:r>
              <a:rPr lang="en-US" sz="1600" dirty="0">
                <a:solidFill>
                  <a:srgbClr val="FFFFFF"/>
                </a:solidFill>
                <a:latin typeface="Roboto Mono for Powerline" pitchFamily="2" charset="0"/>
                <a:ea typeface="Roboto Mono for Powerline" pitchFamily="2" charset="0"/>
              </a:rPr>
              <a:t>You Think </a:t>
            </a:r>
            <a:r>
              <a:rPr lang="en-US" sz="1600" dirty="0" err="1">
                <a:solidFill>
                  <a:srgbClr val="FFFFFF"/>
                </a:solidFill>
                <a:latin typeface="Roboto Mono for Powerline" pitchFamily="2" charset="0"/>
                <a:ea typeface="Roboto Mono for Powerline" pitchFamily="2" charset="0"/>
              </a:rPr>
              <a:t>CPython</a:t>
            </a:r>
            <a:r>
              <a:rPr lang="en-US" sz="1600" dirty="0">
                <a:solidFill>
                  <a:srgbClr val="FFFFFF"/>
                </a:solidFill>
                <a:latin typeface="Roboto Mono for Powerline" pitchFamily="2" charset="0"/>
                <a:ea typeface="Roboto Mono for Powerline" pitchFamily="2" charset="0"/>
              </a:rPr>
              <a:t> Would Be Better If Only. . . (</a:t>
            </a:r>
            <a:r>
              <a:rPr lang="en-US" sz="1600" dirty="0" err="1">
                <a:solidFill>
                  <a:srgbClr val="FFFFFF"/>
                </a:solidFill>
                <a:latin typeface="Roboto Mono for Powerline" pitchFamily="2" charset="0"/>
                <a:ea typeface="Roboto Mono for Powerline" pitchFamily="2" charset="0"/>
              </a:rPr>
              <a:t>Stackless</a:t>
            </a:r>
            <a:r>
              <a:rPr lang="en-US" sz="1600" dirty="0">
                <a:solidFill>
                  <a:srgbClr val="FFFFFF"/>
                </a:solidFill>
                <a:latin typeface="Roboto Mono for Powerline" pitchFamily="2" charset="0"/>
                <a:ea typeface="Roboto Mono for Powerline" pitchFamily="2" charset="0"/>
              </a:rPr>
              <a:t> Python, </a:t>
            </a:r>
            <a:r>
              <a:rPr lang="en-US" sz="1600" dirty="0" err="1">
                <a:solidFill>
                  <a:srgbClr val="FFFFFF"/>
                </a:solidFill>
                <a:latin typeface="Roboto Mono for Powerline" pitchFamily="2" charset="0"/>
                <a:ea typeface="Roboto Mono for Powerline" pitchFamily="2" charset="0"/>
              </a:rPr>
              <a:t>Pypy</a:t>
            </a:r>
            <a:r>
              <a:rPr lang="en-US" sz="1600" dirty="0">
                <a:solidFill>
                  <a:srgbClr val="FFFFFF"/>
                </a:solidFill>
                <a:latin typeface="Roboto Mono for Powerline" pitchFamily="2" charset="0"/>
                <a:ea typeface="Roboto Mono for Powerline" pitchFamily="2" charset="0"/>
              </a:rPr>
              <a:t>, Adding Paradigm Bias)</a:t>
            </a:r>
          </a:p>
        </p:txBody>
      </p:sp>
      <p:pic>
        <p:nvPicPr>
          <p:cNvPr id="3074" name="Picture 2" descr="Standards">
            <a:extLst>
              <a:ext uri="{FF2B5EF4-FFF2-40B4-BE49-F238E27FC236}">
                <a16:creationId xmlns:a16="http://schemas.microsoft.com/office/drawing/2014/main" id="{3BD82FA7-531F-4824-BAA3-8906BD0923B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73907" y="1781447"/>
            <a:ext cx="5163022" cy="2917107"/>
          </a:xfrm>
          <a:prstGeom prst="rect">
            <a:avLst/>
          </a:prstGeom>
          <a:noFill/>
          <a:extLst>
            <a:ext uri="{909E8E84-426E-40DD-AFC4-6F175D3DCCD1}">
              <a14:hiddenFill xmlns:a14="http://schemas.microsoft.com/office/drawing/2010/main">
                <a:solidFill>
                  <a:srgbClr val="FFFFFF"/>
                </a:solidFill>
              </a14:hiddenFill>
            </a:ext>
          </a:extLst>
        </p:spPr>
      </p:pic>
      <p:sp>
        <p:nvSpPr>
          <p:cNvPr id="158" name="Rectangle 157">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0797"/>
            <a:ext cx="12191998" cy="457203"/>
          </a:xfrm>
          <a:prstGeom prst="rect">
            <a:avLst/>
          </a:prstGeom>
          <a:gradFill>
            <a:gsLst>
              <a:gs pos="0">
                <a:srgbClr val="000000">
                  <a:alpha val="43000"/>
                </a:srgbClr>
              </a:gs>
              <a:gs pos="79000">
                <a:schemeClr val="accent1">
                  <a:lumMod val="75000"/>
                  <a:alpha val="22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58314D7D-BB63-4A08-89EB-8012CAC6CBEB}"/>
              </a:ext>
            </a:extLst>
          </p:cNvPr>
          <p:cNvSpPr txBox="1"/>
          <p:nvPr/>
        </p:nvSpPr>
        <p:spPr>
          <a:xfrm>
            <a:off x="9472007" y="4624983"/>
            <a:ext cx="4192545" cy="338554"/>
          </a:xfrm>
          <a:prstGeom prst="rect">
            <a:avLst/>
          </a:prstGeom>
          <a:noFill/>
        </p:spPr>
        <p:txBody>
          <a:bodyPr wrap="square">
            <a:spAutoFit/>
          </a:bodyPr>
          <a:lstStyle/>
          <a:p>
            <a:pPr>
              <a:spcAft>
                <a:spcPts val="600"/>
              </a:spcAft>
            </a:pPr>
            <a:r>
              <a:rPr lang="en-US" sz="1600" dirty="0">
                <a:solidFill>
                  <a:schemeClr val="bg1"/>
                </a:solidFill>
              </a:rPr>
              <a:t>https://xkcd.com/license.html</a:t>
            </a:r>
          </a:p>
        </p:txBody>
      </p:sp>
    </p:spTree>
    <p:extLst>
      <p:ext uri="{BB962C8B-B14F-4D97-AF65-F5344CB8AC3E}">
        <p14:creationId xmlns:p14="http://schemas.microsoft.com/office/powerpoint/2010/main" val="2110492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F559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6F4F3-A4E9-4ED9-BB2B-A676BA609C3E}"/>
              </a:ext>
            </a:extLst>
          </p:cNvPr>
          <p:cNvSpPr>
            <a:spLocks noGrp="1"/>
          </p:cNvSpPr>
          <p:nvPr>
            <p:ph type="ctrTitle"/>
          </p:nvPr>
        </p:nvSpPr>
        <p:spPr>
          <a:xfrm>
            <a:off x="992645" y="154388"/>
            <a:ext cx="9975791" cy="983848"/>
          </a:xfrm>
        </p:spPr>
        <p:txBody>
          <a:bodyPr>
            <a:noAutofit/>
          </a:bodyPr>
          <a:lstStyle/>
          <a:p>
            <a:r>
              <a:rPr lang="en-US" sz="3600" dirty="0">
                <a:solidFill>
                  <a:schemeClr val="bg1"/>
                </a:solidFill>
                <a:latin typeface="Rough Draft" panose="00000400000000000000" pitchFamily="2" charset="0"/>
              </a:rPr>
              <a:t>What The Programmer Really Cares About</a:t>
            </a:r>
          </a:p>
        </p:txBody>
      </p:sp>
      <p:sp>
        <p:nvSpPr>
          <p:cNvPr id="9" name="Title 1">
            <a:extLst>
              <a:ext uri="{FF2B5EF4-FFF2-40B4-BE49-F238E27FC236}">
                <a16:creationId xmlns:a16="http://schemas.microsoft.com/office/drawing/2014/main" id="{ADD23298-3AA8-4AC1-BD9D-98E7A0B7BBCA}"/>
              </a:ext>
            </a:extLst>
          </p:cNvPr>
          <p:cNvSpPr txBox="1">
            <a:spLocks/>
          </p:cNvSpPr>
          <p:nvPr/>
        </p:nvSpPr>
        <p:spPr>
          <a:xfrm>
            <a:off x="161479" y="2926137"/>
            <a:ext cx="2738660" cy="163069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a:solidFill>
                  <a:schemeClr val="bg1"/>
                </a:solidFill>
                <a:latin typeface="Rough Draft" panose="00000400000000000000" pitchFamily="2" charset="0"/>
              </a:rPr>
              <a:t> My Fantastic Source Code To</a:t>
            </a:r>
          </a:p>
          <a:p>
            <a:r>
              <a:rPr lang="en-US" sz="3600" dirty="0" err="1">
                <a:solidFill>
                  <a:schemeClr val="bg1"/>
                </a:solidFill>
                <a:latin typeface="Rough Draft" panose="00000400000000000000" pitchFamily="2" charset="0"/>
              </a:rPr>
              <a:t>Mek</a:t>
            </a:r>
            <a:r>
              <a:rPr lang="en-US" sz="3600" dirty="0">
                <a:solidFill>
                  <a:schemeClr val="bg1"/>
                </a:solidFill>
                <a:latin typeface="Rough Draft" panose="00000400000000000000" pitchFamily="2" charset="0"/>
              </a:rPr>
              <a:t> </a:t>
            </a:r>
            <a:r>
              <a:rPr lang="en-US" sz="3600" dirty="0" err="1">
                <a:solidFill>
                  <a:schemeClr val="bg1"/>
                </a:solidFill>
                <a:latin typeface="Rough Draft" panose="00000400000000000000" pitchFamily="2" charset="0"/>
              </a:rPr>
              <a:t>snek</a:t>
            </a:r>
            <a:endParaRPr lang="en-US" sz="3600" dirty="0">
              <a:solidFill>
                <a:schemeClr val="bg1"/>
              </a:solidFill>
              <a:latin typeface="Rough Draft" panose="00000400000000000000" pitchFamily="2" charset="0"/>
            </a:endParaRPr>
          </a:p>
        </p:txBody>
      </p:sp>
      <p:sp>
        <p:nvSpPr>
          <p:cNvPr id="10" name="Title 1">
            <a:extLst>
              <a:ext uri="{FF2B5EF4-FFF2-40B4-BE49-F238E27FC236}">
                <a16:creationId xmlns:a16="http://schemas.microsoft.com/office/drawing/2014/main" id="{FD514B62-8354-47C5-B67F-018AF671361A}"/>
              </a:ext>
            </a:extLst>
          </p:cNvPr>
          <p:cNvSpPr txBox="1">
            <a:spLocks/>
          </p:cNvSpPr>
          <p:nvPr/>
        </p:nvSpPr>
        <p:spPr>
          <a:xfrm>
            <a:off x="3176364" y="3429000"/>
            <a:ext cx="5608355" cy="55311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a:solidFill>
                  <a:schemeClr val="accent4">
                    <a:lumMod val="20000"/>
                    <a:lumOff val="80000"/>
                  </a:schemeClr>
                </a:solidFill>
                <a:latin typeface="Rough Draft" panose="00000400000000000000" pitchFamily="2" charset="0"/>
              </a:rPr>
              <a:t>Something Magic Happens</a:t>
            </a:r>
          </a:p>
        </p:txBody>
      </p:sp>
      <p:sp>
        <p:nvSpPr>
          <p:cNvPr id="11" name="Title 1">
            <a:extLst>
              <a:ext uri="{FF2B5EF4-FFF2-40B4-BE49-F238E27FC236}">
                <a16:creationId xmlns:a16="http://schemas.microsoft.com/office/drawing/2014/main" id="{F52F8304-6D9E-4299-9B27-A140DC6DE1CF}"/>
              </a:ext>
            </a:extLst>
          </p:cNvPr>
          <p:cNvSpPr txBox="1">
            <a:spLocks/>
          </p:cNvSpPr>
          <p:nvPr/>
        </p:nvSpPr>
        <p:spPr>
          <a:xfrm>
            <a:off x="1904554" y="1901824"/>
            <a:ext cx="2738660" cy="163069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a:solidFill>
                  <a:schemeClr val="bg1"/>
                </a:solidFill>
                <a:latin typeface="Rough Draft" panose="00000400000000000000" pitchFamily="2" charset="0"/>
                <a:sym typeface="Wingdings" panose="05000000000000000000" pitchFamily="2" charset="2"/>
              </a:rPr>
              <a:t></a:t>
            </a:r>
            <a:endParaRPr lang="en-US" sz="3600" dirty="0">
              <a:solidFill>
                <a:schemeClr val="bg1"/>
              </a:solidFill>
              <a:latin typeface="Rough Draft" panose="00000400000000000000" pitchFamily="2" charset="0"/>
            </a:endParaRPr>
          </a:p>
        </p:txBody>
      </p:sp>
      <p:sp>
        <p:nvSpPr>
          <p:cNvPr id="12" name="Title 1">
            <a:extLst>
              <a:ext uri="{FF2B5EF4-FFF2-40B4-BE49-F238E27FC236}">
                <a16:creationId xmlns:a16="http://schemas.microsoft.com/office/drawing/2014/main" id="{348AC5F4-7C55-43EF-A3AC-637B6AEDD90A}"/>
              </a:ext>
            </a:extLst>
          </p:cNvPr>
          <p:cNvSpPr txBox="1">
            <a:spLocks/>
          </p:cNvSpPr>
          <p:nvPr/>
        </p:nvSpPr>
        <p:spPr>
          <a:xfrm>
            <a:off x="7415389" y="1983381"/>
            <a:ext cx="2738660" cy="163069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a:solidFill>
                  <a:schemeClr val="bg1"/>
                </a:solidFill>
                <a:latin typeface="Rough Draft" panose="00000400000000000000" pitchFamily="2" charset="0"/>
                <a:sym typeface="Wingdings" panose="05000000000000000000" pitchFamily="2" charset="2"/>
              </a:rPr>
              <a:t></a:t>
            </a:r>
            <a:endParaRPr lang="en-US" sz="3600" dirty="0">
              <a:solidFill>
                <a:schemeClr val="bg1"/>
              </a:solidFill>
              <a:latin typeface="Rough Draft" panose="00000400000000000000" pitchFamily="2" charset="0"/>
            </a:endParaRPr>
          </a:p>
        </p:txBody>
      </p:sp>
      <p:sp>
        <p:nvSpPr>
          <p:cNvPr id="15" name="Title 1">
            <a:extLst>
              <a:ext uri="{FF2B5EF4-FFF2-40B4-BE49-F238E27FC236}">
                <a16:creationId xmlns:a16="http://schemas.microsoft.com/office/drawing/2014/main" id="{99A10E05-6776-4660-9BD0-0AF376F9FD27}"/>
              </a:ext>
            </a:extLst>
          </p:cNvPr>
          <p:cNvSpPr txBox="1">
            <a:spLocks/>
          </p:cNvSpPr>
          <p:nvPr/>
        </p:nvSpPr>
        <p:spPr>
          <a:xfrm>
            <a:off x="9060944" y="2613652"/>
            <a:ext cx="2738660" cy="1630696"/>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dirty="0">
                <a:solidFill>
                  <a:schemeClr val="bg1"/>
                </a:solidFill>
                <a:latin typeface="Rough Draft" panose="00000400000000000000" pitchFamily="2" charset="0"/>
              </a:rPr>
              <a:t> program </a:t>
            </a:r>
            <a:r>
              <a:rPr lang="en-US" sz="3600" dirty="0" err="1">
                <a:solidFill>
                  <a:schemeClr val="bg1"/>
                </a:solidFill>
                <a:latin typeface="Rough Draft" panose="00000400000000000000" pitchFamily="2" charset="0"/>
              </a:rPr>
              <a:t>Meks</a:t>
            </a:r>
            <a:r>
              <a:rPr lang="en-US" sz="3600" dirty="0">
                <a:solidFill>
                  <a:schemeClr val="bg1"/>
                </a:solidFill>
                <a:latin typeface="Rough Draft" panose="00000400000000000000" pitchFamily="2" charset="0"/>
              </a:rPr>
              <a:t> </a:t>
            </a:r>
            <a:r>
              <a:rPr lang="en-US" sz="3600" dirty="0" err="1">
                <a:solidFill>
                  <a:schemeClr val="bg1"/>
                </a:solidFill>
                <a:latin typeface="Rough Draft" panose="00000400000000000000" pitchFamily="2" charset="0"/>
              </a:rPr>
              <a:t>snek</a:t>
            </a:r>
            <a:endParaRPr lang="en-US" sz="3600" dirty="0">
              <a:solidFill>
                <a:schemeClr val="bg1"/>
              </a:solidFill>
              <a:latin typeface="Rough Draft" panose="00000400000000000000" pitchFamily="2" charset="0"/>
            </a:endParaRPr>
          </a:p>
        </p:txBody>
      </p:sp>
    </p:spTree>
    <p:extLst>
      <p:ext uri="{BB962C8B-B14F-4D97-AF65-F5344CB8AC3E}">
        <p14:creationId xmlns:p14="http://schemas.microsoft.com/office/powerpoint/2010/main" val="15168011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5116</TotalTime>
  <Words>1702</Words>
  <Application>Microsoft Office PowerPoint</Application>
  <PresentationFormat>Widescreen</PresentationFormat>
  <Paragraphs>143</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Roboto Mono for Powerline</vt:lpstr>
      <vt:lpstr>Rough Draft</vt:lpstr>
      <vt:lpstr>Office Theme</vt:lpstr>
      <vt:lpstr>Blueprints For A Serpent</vt:lpstr>
      <vt:lpstr>Who Am I?</vt:lpstr>
      <vt:lpstr>Why This Topic?</vt:lpstr>
      <vt:lpstr>Because I ALREADY KNOW YOU can’t get enough</vt:lpstr>
      <vt:lpstr>Language Specifications</vt:lpstr>
      <vt:lpstr>Reference Implementation</vt:lpstr>
      <vt:lpstr>ISN’T One Enough?</vt:lpstr>
      <vt:lpstr>No Really,  Why Isn’t one enough?</vt:lpstr>
      <vt:lpstr>What The Programmer Really Cares About</vt:lpstr>
      <vt:lpstr>But we have to go deeper. . . </vt:lpstr>
      <vt:lpstr>Cpython Interpreter as a series of conversations</vt:lpstr>
      <vt:lpstr>So what can we change? </vt:lpstr>
      <vt:lpstr>Get Rid Of the stack, stackless python</vt:lpstr>
      <vt:lpstr>Stackless, what do you get?</vt:lpstr>
      <vt:lpstr>Rewrite the interpreter, Add just-in-time compilation, revolutionize dynamic language creation, Pypy/rpython</vt:lpstr>
      <vt:lpstr>Pypy, what do you get?</vt:lpstr>
      <vt:lpstr>Change the bytecode and vm/runtime to another language, java, .net</vt:lpstr>
      <vt:lpstr>Iron Python, java, what do you get?</vt:lpstr>
      <vt:lpstr>You could write a compiler to translate cpython to a faster language, cython</vt:lpstr>
      <vt:lpstr>These All Seem Really Cool, why even use cpython anymore?</vt:lpstr>
      <vt:lpstr>Some of the Python Variants We Didn’t Cover</vt:lpstr>
      <vt:lpstr>attributions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Blueprints For A Serpent</dc:title>
  <dc:creator>Taylor Bird</dc:creator>
  <cp:lastModifiedBy>Taylor Bird</cp:lastModifiedBy>
  <cp:revision>92</cp:revision>
  <dcterms:created xsi:type="dcterms:W3CDTF">2021-04-22T12:35:01Z</dcterms:created>
  <dcterms:modified xsi:type="dcterms:W3CDTF">2021-04-27T14:58:35Z</dcterms:modified>
</cp:coreProperties>
</file>

<file path=docProps/thumbnail.jpeg>
</file>